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64"/>
  </p:notesMasterIdLst>
  <p:handoutMasterIdLst>
    <p:handoutMasterId r:id="rId65"/>
  </p:handoutMasterIdLst>
  <p:sldIdLst>
    <p:sldId id="324" r:id="rId3"/>
    <p:sldId id="415" r:id="rId4"/>
    <p:sldId id="351" r:id="rId5"/>
    <p:sldId id="352" r:id="rId6"/>
    <p:sldId id="354" r:id="rId7"/>
    <p:sldId id="356" r:id="rId8"/>
    <p:sldId id="357" r:id="rId9"/>
    <p:sldId id="359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353" r:id="rId62"/>
    <p:sldId id="348" r:id="rId63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99"/>
    <a:srgbClr val="6666FF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>
      <p:cViewPr varScale="1">
        <p:scale>
          <a:sx n="66" d="100"/>
          <a:sy n="66" d="100"/>
        </p:scale>
        <p:origin x="544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46.xml"/><Relationship Id="rId1" Type="http://schemas.openxmlformats.org/officeDocument/2006/relationships/slide" Target="../slides/slide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image" Target="../media/image1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6A3370-3C8D-44B8-BC54-06A5B711ADAB}" type="doc">
      <dgm:prSet loTypeId="urn:microsoft.com/office/officeart/2005/8/layout/vList6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448857-9039-48EA-B0EE-6284ABA43018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1.1 Apa dan </a:t>
          </a:r>
          <a:r>
            <a:rPr lang="id-ID" sz="1400" dirty="0">
              <a:hlinkClick xmlns:r="http://schemas.openxmlformats.org/officeDocument/2006/relationships" r:id="rId1" action="ppaction://hlinksldjump"/>
            </a:rPr>
            <a:t>Mengapa</a:t>
          </a:r>
          <a:r>
            <a:rPr lang="id-ID" sz="1400" dirty="0"/>
            <a:t> Data Mining?</a:t>
          </a:r>
          <a:endParaRPr lang="en-ID" sz="1400" dirty="0"/>
        </a:p>
      </dgm:t>
    </dgm:pt>
    <dgm:pt modelId="{AD89A543-A6A3-4296-A8AA-175D1E846215}" type="parTrans" cxnId="{5CFCDCEB-D10F-44A7-B1BA-BEC8C9625317}">
      <dgm:prSet/>
      <dgm:spPr/>
      <dgm:t>
        <a:bodyPr/>
        <a:lstStyle/>
        <a:p>
          <a:endParaRPr lang="en-US"/>
        </a:p>
      </dgm:t>
    </dgm:pt>
    <dgm:pt modelId="{76BD32AC-0255-4A9D-A0A3-4BE6A62EBDE2}" type="sibTrans" cxnId="{5CFCDCEB-D10F-44A7-B1BA-BEC8C9625317}">
      <dgm:prSet/>
      <dgm:spPr/>
      <dgm:t>
        <a:bodyPr/>
        <a:lstStyle/>
        <a:p>
          <a:endParaRPr lang="en-US"/>
        </a:p>
      </dgm:t>
    </dgm:pt>
    <dgm:pt modelId="{AF6B38EC-C0E6-4D25-8ABF-22B8C4C7D2D3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1.2 </a:t>
          </a:r>
          <a:r>
            <a:rPr lang="id-ID" sz="1400" dirty="0">
              <a:hlinkClick xmlns:r="http://schemas.openxmlformats.org/officeDocument/2006/relationships" r:id="rId2" action="ppaction://hlinksldjump"/>
            </a:rPr>
            <a:t>Peran Utama </a:t>
          </a:r>
          <a:r>
            <a:rPr lang="id-ID" sz="1400" dirty="0"/>
            <a:t>dan Metode Data Mining</a:t>
          </a:r>
          <a:endParaRPr lang="en-ID" sz="1400" dirty="0"/>
        </a:p>
      </dgm:t>
    </dgm:pt>
    <dgm:pt modelId="{7DFD94CF-2715-427C-AE5A-76FA2582B5B5}" type="parTrans" cxnId="{BC0C2799-E437-419E-901A-B44D62134400}">
      <dgm:prSet/>
      <dgm:spPr/>
      <dgm:t>
        <a:bodyPr/>
        <a:lstStyle/>
        <a:p>
          <a:endParaRPr lang="en-US"/>
        </a:p>
      </dgm:t>
    </dgm:pt>
    <dgm:pt modelId="{EAD43EE4-8681-4980-877E-030C97DE6ADB}" type="sibTrans" cxnId="{BC0C2799-E437-419E-901A-B44D62134400}">
      <dgm:prSet/>
      <dgm:spPr/>
      <dgm:t>
        <a:bodyPr/>
        <a:lstStyle/>
        <a:p>
          <a:endParaRPr lang="en-US"/>
        </a:p>
      </dgm:t>
    </dgm:pt>
    <dgm:pt modelId="{6683A851-81C5-480F-9292-F7098F46C695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1.3 Sejarah dan </a:t>
          </a:r>
          <a:r>
            <a:rPr lang="id-ID" sz="1400" dirty="0">
              <a:hlinkClick xmlns:r="http://schemas.openxmlformats.org/officeDocument/2006/relationships" r:id="" action="ppaction://noaction"/>
            </a:rPr>
            <a:t>Penerapan</a:t>
          </a:r>
          <a:r>
            <a:rPr lang="id-ID" sz="1400" dirty="0"/>
            <a:t> Data Mining</a:t>
          </a:r>
        </a:p>
      </dgm:t>
    </dgm:pt>
    <dgm:pt modelId="{0BAF01D1-3B08-4D0A-8FF5-8993E1603158}" type="parTrans" cxnId="{B3C8BDF1-FBED-4F2D-A989-52024B58A87C}">
      <dgm:prSet/>
      <dgm:spPr/>
      <dgm:t>
        <a:bodyPr/>
        <a:lstStyle/>
        <a:p>
          <a:endParaRPr lang="en-US"/>
        </a:p>
      </dgm:t>
    </dgm:pt>
    <dgm:pt modelId="{8B95642C-F792-4350-B0C4-D1C9799A5263}" type="sibTrans" cxnId="{B3C8BDF1-FBED-4F2D-A989-52024B58A87C}">
      <dgm:prSet/>
      <dgm:spPr/>
      <dgm:t>
        <a:bodyPr/>
        <a:lstStyle/>
        <a:p>
          <a:endParaRPr lang="en-US"/>
        </a:p>
      </dgm:t>
    </dgm:pt>
    <dgm:pt modelId="{354ACE7E-005D-4657-97E0-189784F431BD}">
      <dgm:prSet custT="1"/>
      <dgm:spPr/>
      <dgm:t>
        <a:bodyPr/>
        <a:lstStyle/>
        <a:p>
          <a:pPr algn="l"/>
          <a:r>
            <a:rPr lang="id-ID" sz="2400" dirty="0"/>
            <a:t>2. </a:t>
          </a:r>
          <a:r>
            <a:rPr lang="id-ID" sz="2400" dirty="0">
              <a:hlinkClick xmlns:r="http://schemas.openxmlformats.org/officeDocument/2006/relationships" r:id="" action="ppaction://noaction"/>
            </a:rPr>
            <a:t>Proses</a:t>
          </a:r>
          <a:endParaRPr lang="id-ID" sz="2400" dirty="0"/>
        </a:p>
      </dgm:t>
    </dgm:pt>
    <dgm:pt modelId="{BC0B78E4-7666-4357-B9C2-70E690047842}" type="parTrans" cxnId="{74A2B115-DB51-4AA9-B2FF-1190BE292086}">
      <dgm:prSet/>
      <dgm:spPr/>
      <dgm:t>
        <a:bodyPr/>
        <a:lstStyle/>
        <a:p>
          <a:endParaRPr lang="en-US"/>
        </a:p>
      </dgm:t>
    </dgm:pt>
    <dgm:pt modelId="{260049A6-EA14-4E0F-BCBF-51636D50172A}" type="sibTrans" cxnId="{74A2B115-DB51-4AA9-B2FF-1190BE292086}">
      <dgm:prSet/>
      <dgm:spPr/>
      <dgm:t>
        <a:bodyPr/>
        <a:lstStyle/>
        <a:p>
          <a:endParaRPr lang="en-US"/>
        </a:p>
      </dgm:t>
    </dgm:pt>
    <dgm:pt modelId="{21693F81-1239-4DF2-922D-4CE28801A2CB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2.1 </a:t>
          </a:r>
          <a:r>
            <a:rPr lang="id-ID" sz="1400" dirty="0">
              <a:hlinkClick xmlns:r="http://schemas.openxmlformats.org/officeDocument/2006/relationships" r:id="" action="ppaction://noaction"/>
            </a:rPr>
            <a:t>Proses</a:t>
          </a:r>
          <a:r>
            <a:rPr lang="id-ID" sz="1400" dirty="0"/>
            <a:t> dan </a:t>
          </a:r>
          <a:r>
            <a:rPr lang="id-ID" sz="1400" dirty="0" err="1"/>
            <a:t>Tools</a:t>
          </a:r>
          <a:r>
            <a:rPr lang="id-ID" sz="1400" dirty="0"/>
            <a:t> Data Mining</a:t>
          </a:r>
        </a:p>
      </dgm:t>
    </dgm:pt>
    <dgm:pt modelId="{901BA89B-12AA-4347-BAFE-D79C0A5421BF}" type="parTrans" cxnId="{51BAB7AE-EF62-42BE-8F70-BC19ED83AF69}">
      <dgm:prSet/>
      <dgm:spPr/>
      <dgm:t>
        <a:bodyPr/>
        <a:lstStyle/>
        <a:p>
          <a:endParaRPr lang="en-US"/>
        </a:p>
      </dgm:t>
    </dgm:pt>
    <dgm:pt modelId="{7337FBE3-1758-4A89-8179-A0E2A5EE29A4}" type="sibTrans" cxnId="{51BAB7AE-EF62-42BE-8F70-BC19ED83AF69}">
      <dgm:prSet/>
      <dgm:spPr/>
      <dgm:t>
        <a:bodyPr/>
        <a:lstStyle/>
        <a:p>
          <a:endParaRPr lang="en-US"/>
        </a:p>
      </dgm:t>
    </dgm:pt>
    <dgm:pt modelId="{AAA93D3A-BF1A-44F2-9B84-773EA0D26C6F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2.2 </a:t>
          </a:r>
          <a:r>
            <a:rPr lang="id-ID" sz="1400" dirty="0">
              <a:hlinkClick xmlns:r="http://schemas.openxmlformats.org/officeDocument/2006/relationships" r:id="" action="ppaction://noaction"/>
            </a:rPr>
            <a:t>Penerapan</a:t>
          </a:r>
          <a:r>
            <a:rPr lang="id-ID" sz="1400" dirty="0"/>
            <a:t> Proses Data Mining</a:t>
          </a:r>
        </a:p>
      </dgm:t>
    </dgm:pt>
    <dgm:pt modelId="{3F262A38-FB45-459B-A9B9-53B98894F056}" type="parTrans" cxnId="{FA02E1BE-2096-4461-BFC1-A58584C9EAF2}">
      <dgm:prSet/>
      <dgm:spPr/>
      <dgm:t>
        <a:bodyPr/>
        <a:lstStyle/>
        <a:p>
          <a:endParaRPr lang="en-US"/>
        </a:p>
      </dgm:t>
    </dgm:pt>
    <dgm:pt modelId="{6E1F26F3-EAAE-4A5A-B4EC-F30A0B0196BA}" type="sibTrans" cxnId="{FA02E1BE-2096-4461-BFC1-A58584C9EAF2}">
      <dgm:prSet/>
      <dgm:spPr/>
      <dgm:t>
        <a:bodyPr/>
        <a:lstStyle/>
        <a:p>
          <a:endParaRPr lang="en-US"/>
        </a:p>
      </dgm:t>
    </dgm:pt>
    <dgm:pt modelId="{0F62B82D-2211-4660-A2D6-C27E395F6BE1}">
      <dgm:prSet custT="1"/>
      <dgm:spPr/>
      <dgm:t>
        <a:bodyPr/>
        <a:lstStyle/>
        <a:p>
          <a:pPr algn="l"/>
          <a:r>
            <a:rPr lang="id-ID" sz="2400" dirty="0"/>
            <a:t>3. </a:t>
          </a:r>
          <a:r>
            <a:rPr lang="id-ID" sz="2400" dirty="0">
              <a:hlinkClick xmlns:r="http://schemas.openxmlformats.org/officeDocument/2006/relationships" r:id="" action="ppaction://noaction"/>
            </a:rPr>
            <a:t>Persiapan</a:t>
          </a:r>
          <a:r>
            <a:rPr lang="id-ID" sz="2400" dirty="0"/>
            <a:t> Data</a:t>
          </a:r>
        </a:p>
      </dgm:t>
    </dgm:pt>
    <dgm:pt modelId="{86C90B9A-1763-43D8-BEA7-98BEA89224C7}" type="parTrans" cxnId="{A533DB7D-BADE-484F-90EE-D561F81C5824}">
      <dgm:prSet/>
      <dgm:spPr/>
      <dgm:t>
        <a:bodyPr/>
        <a:lstStyle/>
        <a:p>
          <a:endParaRPr lang="en-US"/>
        </a:p>
      </dgm:t>
    </dgm:pt>
    <dgm:pt modelId="{CC009A08-B6BC-4560-8C95-968ACCA51FA1}" type="sibTrans" cxnId="{A533DB7D-BADE-484F-90EE-D561F81C5824}">
      <dgm:prSet/>
      <dgm:spPr/>
      <dgm:t>
        <a:bodyPr/>
        <a:lstStyle/>
        <a:p>
          <a:endParaRPr lang="en-US"/>
        </a:p>
      </dgm:t>
    </dgm:pt>
    <dgm:pt modelId="{086A08BD-465D-4145-A8A6-00341FEC2134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</a:t>
          </a:r>
          <a:r>
            <a:rPr lang="en-US" sz="1400" dirty="0"/>
            <a:t>3.1 Data </a:t>
          </a:r>
          <a:r>
            <a:rPr lang="en-US" sz="1400" dirty="0">
              <a:hlinkClick xmlns:r="http://schemas.openxmlformats.org/officeDocument/2006/relationships" r:id="" action="ppaction://noaction"/>
            </a:rPr>
            <a:t>Cleaning</a:t>
          </a:r>
          <a:endParaRPr lang="id-ID" sz="1400" dirty="0"/>
        </a:p>
      </dgm:t>
    </dgm:pt>
    <dgm:pt modelId="{0F8F9464-BC1D-49E1-A3F7-3E7E1CB9C54C}" type="parTrans" cxnId="{5D23BAA9-4CEC-4E94-BC90-AB70825B10E1}">
      <dgm:prSet/>
      <dgm:spPr/>
      <dgm:t>
        <a:bodyPr/>
        <a:lstStyle/>
        <a:p>
          <a:endParaRPr lang="en-US"/>
        </a:p>
      </dgm:t>
    </dgm:pt>
    <dgm:pt modelId="{FA65CDD5-08F3-4A3E-B1D1-72C093EB48AC}" type="sibTrans" cxnId="{5D23BAA9-4CEC-4E94-BC90-AB70825B10E1}">
      <dgm:prSet/>
      <dgm:spPr/>
      <dgm:t>
        <a:bodyPr/>
        <a:lstStyle/>
        <a:p>
          <a:endParaRPr lang="en-US"/>
        </a:p>
      </dgm:t>
    </dgm:pt>
    <dgm:pt modelId="{5CA3BA83-43CD-475F-8735-B5BEE8C7AB3D}">
      <dgm:prSet custT="1"/>
      <dgm:spPr/>
      <dgm:t>
        <a:bodyPr/>
        <a:lstStyle/>
        <a:p>
          <a:pPr algn="l"/>
          <a:r>
            <a:rPr lang="id-ID" sz="2400" dirty="0"/>
            <a:t>4. </a:t>
          </a:r>
          <a:r>
            <a:rPr lang="id-ID" sz="2400" dirty="0">
              <a:hlinkClick xmlns:r="http://schemas.openxmlformats.org/officeDocument/2006/relationships" r:id="" action="ppaction://noaction"/>
            </a:rPr>
            <a:t>Algoritma</a:t>
          </a:r>
          <a:endParaRPr lang="id-ID" sz="2400" dirty="0"/>
        </a:p>
      </dgm:t>
    </dgm:pt>
    <dgm:pt modelId="{7F70A77B-AF34-48EB-90EF-ECBE2F76FFE5}" type="parTrans" cxnId="{B3469E3B-0A5F-4121-8A9A-5B7987A6536E}">
      <dgm:prSet/>
      <dgm:spPr/>
      <dgm:t>
        <a:bodyPr/>
        <a:lstStyle/>
        <a:p>
          <a:endParaRPr lang="en-US"/>
        </a:p>
      </dgm:t>
    </dgm:pt>
    <dgm:pt modelId="{8B4DB6AA-7D7A-4E70-B5E5-A5B375DD776A}" type="sibTrans" cxnId="{B3469E3B-0A5F-4121-8A9A-5B7987A6536E}">
      <dgm:prSet/>
      <dgm:spPr/>
      <dgm:t>
        <a:bodyPr/>
        <a:lstStyle/>
        <a:p>
          <a:endParaRPr lang="en-US"/>
        </a:p>
      </dgm:t>
    </dgm:pt>
    <dgm:pt modelId="{A1A49713-3915-40CA-BDA4-992651CC6D56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4.1 Algoritma </a:t>
          </a:r>
          <a:r>
            <a:rPr lang="id-ID" sz="1400" dirty="0">
              <a:hlinkClick xmlns:r="http://schemas.openxmlformats.org/officeDocument/2006/relationships" r:id="" action="ppaction://noaction"/>
            </a:rPr>
            <a:t>Klasifikasi</a:t>
          </a:r>
          <a:endParaRPr lang="id-ID" sz="1400" dirty="0"/>
        </a:p>
      </dgm:t>
    </dgm:pt>
    <dgm:pt modelId="{ED44447D-2ABE-4C0F-BD5D-0330397CC6EC}" type="parTrans" cxnId="{32048307-19DD-456B-84BC-718E1AF4575C}">
      <dgm:prSet/>
      <dgm:spPr/>
      <dgm:t>
        <a:bodyPr/>
        <a:lstStyle/>
        <a:p>
          <a:endParaRPr lang="en-US"/>
        </a:p>
      </dgm:t>
    </dgm:pt>
    <dgm:pt modelId="{294BBC22-3906-46BD-BF22-E07586A95F06}" type="sibTrans" cxnId="{32048307-19DD-456B-84BC-718E1AF4575C}">
      <dgm:prSet/>
      <dgm:spPr/>
      <dgm:t>
        <a:bodyPr/>
        <a:lstStyle/>
        <a:p>
          <a:endParaRPr lang="en-US"/>
        </a:p>
      </dgm:t>
    </dgm:pt>
    <dgm:pt modelId="{DDDBF54D-3DC8-4D8D-B5FA-D07C6F1C293F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4.2 Algoritma </a:t>
          </a:r>
          <a:r>
            <a:rPr lang="id-ID" sz="1400" dirty="0">
              <a:hlinkClick xmlns:r="http://schemas.openxmlformats.org/officeDocument/2006/relationships" r:id="" action="ppaction://noaction"/>
            </a:rPr>
            <a:t>Klastering</a:t>
          </a:r>
          <a:endParaRPr lang="id-ID" sz="1400" dirty="0"/>
        </a:p>
      </dgm:t>
    </dgm:pt>
    <dgm:pt modelId="{2EF31067-A891-45AA-839D-BC6841AB9AD0}" type="parTrans" cxnId="{6FB20741-83BB-4515-B184-126F9F31BD71}">
      <dgm:prSet/>
      <dgm:spPr/>
      <dgm:t>
        <a:bodyPr/>
        <a:lstStyle/>
        <a:p>
          <a:endParaRPr lang="en-US"/>
        </a:p>
      </dgm:t>
    </dgm:pt>
    <dgm:pt modelId="{FEA99338-1DCB-4084-8041-B4DF3478B4A4}" type="sibTrans" cxnId="{6FB20741-83BB-4515-B184-126F9F31BD71}">
      <dgm:prSet/>
      <dgm:spPr/>
      <dgm:t>
        <a:bodyPr/>
        <a:lstStyle/>
        <a:p>
          <a:endParaRPr lang="en-US"/>
        </a:p>
      </dgm:t>
    </dgm:pt>
    <dgm:pt modelId="{E1012E53-46C7-4AEF-A9D5-B25B90BBC6DC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4.3 Algoritma </a:t>
          </a:r>
          <a:r>
            <a:rPr lang="id-ID" sz="1400" dirty="0">
              <a:hlinkClick xmlns:r="http://schemas.openxmlformats.org/officeDocument/2006/relationships" r:id="" action="ppaction://noaction"/>
            </a:rPr>
            <a:t>Asosiasi</a:t>
          </a:r>
          <a:endParaRPr lang="id-ID" sz="1400" dirty="0"/>
        </a:p>
      </dgm:t>
    </dgm:pt>
    <dgm:pt modelId="{EA0E0E32-CDAB-46EE-8BB7-AB52AD626068}" type="parTrans" cxnId="{2A31E1CA-0697-4305-8567-DA6D638B9797}">
      <dgm:prSet/>
      <dgm:spPr/>
      <dgm:t>
        <a:bodyPr/>
        <a:lstStyle/>
        <a:p>
          <a:endParaRPr lang="en-US"/>
        </a:p>
      </dgm:t>
    </dgm:pt>
    <dgm:pt modelId="{F83B7093-B35E-49E0-9260-D0192D0AE4D7}" type="sibTrans" cxnId="{2A31E1CA-0697-4305-8567-DA6D638B9797}">
      <dgm:prSet/>
      <dgm:spPr/>
      <dgm:t>
        <a:bodyPr/>
        <a:lstStyle/>
        <a:p>
          <a:endParaRPr lang="en-US"/>
        </a:p>
      </dgm:t>
    </dgm:pt>
    <dgm:pt modelId="{08080022-F3C8-42ED-A3CF-75599917878A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4.4 Algoritma </a:t>
          </a:r>
          <a:r>
            <a:rPr lang="id-ID" sz="1400" dirty="0">
              <a:hlinkClick xmlns:r="http://schemas.openxmlformats.org/officeDocument/2006/relationships" r:id="" action="ppaction://noaction"/>
            </a:rPr>
            <a:t>Estimasi dan </a:t>
          </a:r>
          <a:r>
            <a:rPr lang="id-ID" sz="1400" dirty="0" err="1">
              <a:hlinkClick xmlns:r="http://schemas.openxmlformats.org/officeDocument/2006/relationships" r:id="" action="ppaction://noaction"/>
            </a:rPr>
            <a:t>Forecasting</a:t>
          </a:r>
          <a:endParaRPr lang="id-ID" sz="1400" dirty="0"/>
        </a:p>
      </dgm:t>
    </dgm:pt>
    <dgm:pt modelId="{B007615E-540C-42A3-BF24-DB493CD5B16D}" type="parTrans" cxnId="{EAA3A233-3C10-4006-B3FF-E4D233225FB9}">
      <dgm:prSet/>
      <dgm:spPr/>
      <dgm:t>
        <a:bodyPr/>
        <a:lstStyle/>
        <a:p>
          <a:endParaRPr lang="en-US"/>
        </a:p>
      </dgm:t>
    </dgm:pt>
    <dgm:pt modelId="{8A7EA6FA-DFF3-498D-BCC3-2AF58A2644E5}" type="sibTrans" cxnId="{EAA3A233-3C10-4006-B3FF-E4D233225FB9}">
      <dgm:prSet/>
      <dgm:spPr/>
      <dgm:t>
        <a:bodyPr/>
        <a:lstStyle/>
        <a:p>
          <a:endParaRPr lang="en-US"/>
        </a:p>
      </dgm:t>
    </dgm:pt>
    <dgm:pt modelId="{243E88B2-2780-4439-A572-F071F4FE26D4}">
      <dgm:prSet custT="1"/>
      <dgm:spPr/>
      <dgm:t>
        <a:bodyPr/>
        <a:lstStyle/>
        <a:p>
          <a:pPr algn="l"/>
          <a:r>
            <a:rPr lang="id-ID" sz="2400" dirty="0"/>
            <a:t>5. </a:t>
          </a:r>
          <a:r>
            <a:rPr lang="id-ID" sz="2400" dirty="0">
              <a:hlinkClick xmlns:r="http://schemas.openxmlformats.org/officeDocument/2006/relationships" r:id="" action="ppaction://noaction"/>
            </a:rPr>
            <a:t>Text Mining</a:t>
          </a:r>
          <a:endParaRPr lang="id-ID" sz="2400" dirty="0"/>
        </a:p>
      </dgm:t>
    </dgm:pt>
    <dgm:pt modelId="{8FEA60FD-4ACF-4E33-AB7B-8AA3373F1F5B}" type="parTrans" cxnId="{C922A8A0-40D0-4708-B39D-B402CE7C7B2D}">
      <dgm:prSet/>
      <dgm:spPr/>
      <dgm:t>
        <a:bodyPr/>
        <a:lstStyle/>
        <a:p>
          <a:endParaRPr lang="en-US"/>
        </a:p>
      </dgm:t>
    </dgm:pt>
    <dgm:pt modelId="{C0E68233-A890-43CD-AB08-CEF62442387E}" type="sibTrans" cxnId="{C922A8A0-40D0-4708-B39D-B402CE7C7B2D}">
      <dgm:prSet/>
      <dgm:spPr/>
      <dgm:t>
        <a:bodyPr/>
        <a:lstStyle/>
        <a:p>
          <a:endParaRPr lang="en-US"/>
        </a:p>
      </dgm:t>
    </dgm:pt>
    <dgm:pt modelId="{BB4580B9-A32C-44CF-9B5C-711F3BBC042A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5.1 </a:t>
          </a:r>
          <a:r>
            <a:rPr lang="en-US" sz="1400" dirty="0"/>
            <a:t>Text Mining </a:t>
          </a:r>
          <a:r>
            <a:rPr lang="en-US" sz="1400" dirty="0">
              <a:hlinkClick xmlns:r="http://schemas.openxmlformats.org/officeDocument/2006/relationships" r:id="" action="ppaction://noaction"/>
            </a:rPr>
            <a:t>Concepts</a:t>
          </a:r>
          <a:endParaRPr lang="id-ID" sz="1400" dirty="0"/>
        </a:p>
      </dgm:t>
    </dgm:pt>
    <dgm:pt modelId="{82F5A239-C375-4884-B729-9FB3C757900A}" type="parTrans" cxnId="{21AE3EDF-90B6-4EBA-A109-B27435C6E520}">
      <dgm:prSet/>
      <dgm:spPr/>
      <dgm:t>
        <a:bodyPr/>
        <a:lstStyle/>
        <a:p>
          <a:endParaRPr lang="en-US"/>
        </a:p>
      </dgm:t>
    </dgm:pt>
    <dgm:pt modelId="{7F604FD7-E235-4E90-A308-06F942AAF4F4}" type="sibTrans" cxnId="{21AE3EDF-90B6-4EBA-A109-B27435C6E520}">
      <dgm:prSet/>
      <dgm:spPr/>
      <dgm:t>
        <a:bodyPr/>
        <a:lstStyle/>
        <a:p>
          <a:endParaRPr lang="en-US"/>
        </a:p>
      </dgm:t>
    </dgm:pt>
    <dgm:pt modelId="{CBCFAEEF-9D59-42E3-8017-644E25FBB543}">
      <dgm:prSet phldrT="[Text]" custT="1"/>
      <dgm:spPr/>
      <dgm:t>
        <a:bodyPr/>
        <a:lstStyle/>
        <a:p>
          <a:pPr algn="l">
            <a:buFont typeface="+mj-lt"/>
            <a:buAutoNum type="arabicPeriod"/>
          </a:pPr>
          <a:r>
            <a:rPr lang="id-ID" sz="2400" dirty="0"/>
            <a:t>1. </a:t>
          </a:r>
          <a:r>
            <a:rPr lang="id-ID" sz="2400" u="none" dirty="0">
              <a:hlinkClick xmlns:r="http://schemas.openxmlformats.org/officeDocument/2006/relationships" r:id="rId3" action="ppaction://hlinksldjump"/>
            </a:rPr>
            <a:t>Pengantar</a:t>
          </a:r>
          <a:endParaRPr lang="en-US" sz="2400" u="none" dirty="0"/>
        </a:p>
      </dgm:t>
    </dgm:pt>
    <dgm:pt modelId="{08608689-5856-4752-AAF1-0C6B74AC3301}" type="sibTrans" cxnId="{2F3BBE5F-5E8A-4B85-9019-DE77C2CF402B}">
      <dgm:prSet/>
      <dgm:spPr/>
      <dgm:t>
        <a:bodyPr/>
        <a:lstStyle/>
        <a:p>
          <a:endParaRPr lang="en-US"/>
        </a:p>
      </dgm:t>
    </dgm:pt>
    <dgm:pt modelId="{700C16CE-3389-41AE-8FF8-6667A509B921}" type="parTrans" cxnId="{2F3BBE5F-5E8A-4B85-9019-DE77C2CF402B}">
      <dgm:prSet/>
      <dgm:spPr/>
      <dgm:t>
        <a:bodyPr/>
        <a:lstStyle/>
        <a:p>
          <a:endParaRPr lang="en-US"/>
        </a:p>
      </dgm:t>
    </dgm:pt>
    <dgm:pt modelId="{E0CD8F14-FEC3-46A9-BA0A-5885F7D994AC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2.3 </a:t>
          </a:r>
          <a:r>
            <a:rPr lang="id-ID" sz="1400" dirty="0">
              <a:hlinkClick xmlns:r="http://schemas.openxmlformats.org/officeDocument/2006/relationships" r:id="" action="ppaction://noaction"/>
            </a:rPr>
            <a:t>Evaluasi</a:t>
          </a:r>
          <a:r>
            <a:rPr lang="id-ID" sz="1400" dirty="0"/>
            <a:t> Model Data Mining</a:t>
          </a:r>
        </a:p>
      </dgm:t>
    </dgm:pt>
    <dgm:pt modelId="{DFFB197C-39D4-4454-A4D2-96441F98258C}" type="parTrans" cxnId="{F0CCC058-9977-4C3E-B8F0-DD8E77F2B3B3}">
      <dgm:prSet/>
      <dgm:spPr/>
      <dgm:t>
        <a:bodyPr/>
        <a:lstStyle/>
        <a:p>
          <a:endParaRPr lang="en-US"/>
        </a:p>
      </dgm:t>
    </dgm:pt>
    <dgm:pt modelId="{C3AC81DB-5A50-4590-B15E-12078426EDA1}" type="sibTrans" cxnId="{F0CCC058-9977-4C3E-B8F0-DD8E77F2B3B3}">
      <dgm:prSet/>
      <dgm:spPr/>
      <dgm:t>
        <a:bodyPr/>
        <a:lstStyle/>
        <a:p>
          <a:endParaRPr lang="en-US"/>
        </a:p>
      </dgm:t>
    </dgm:pt>
    <dgm:pt modelId="{0CF9272A-A42B-4CE6-8A1D-D14F5E1250E6}">
      <dgm:prSet custT="1"/>
      <dgm:spPr/>
      <dgm:t>
        <a:bodyPr anchor="ctr"/>
        <a:lstStyle/>
        <a:p>
          <a:pPr>
            <a:buFontTx/>
            <a:buNone/>
          </a:pPr>
          <a:r>
            <a:rPr lang="id-ID" sz="1400" dirty="0"/>
            <a:t>  2.4 Proses Data Mining berbasis </a:t>
          </a:r>
          <a:r>
            <a:rPr lang="id-ID" sz="1400" dirty="0">
              <a:hlinkClick xmlns:r="http://schemas.openxmlformats.org/officeDocument/2006/relationships" r:id="" action="ppaction://noaction"/>
            </a:rPr>
            <a:t>CRISP-DM</a:t>
          </a:r>
          <a:endParaRPr lang="id-ID" sz="1400" dirty="0"/>
        </a:p>
      </dgm:t>
    </dgm:pt>
    <dgm:pt modelId="{79091695-0881-4BEF-B549-B67D4CBE42A9}" type="parTrans" cxnId="{F56DD4C4-F439-4B45-9314-BD3748E0E9E6}">
      <dgm:prSet/>
      <dgm:spPr/>
      <dgm:t>
        <a:bodyPr/>
        <a:lstStyle/>
        <a:p>
          <a:endParaRPr lang="en-US"/>
        </a:p>
      </dgm:t>
    </dgm:pt>
    <dgm:pt modelId="{B401CF00-BDDF-4301-B8B1-EDCE61C22CE2}" type="sibTrans" cxnId="{F56DD4C4-F439-4B45-9314-BD3748E0E9E6}">
      <dgm:prSet/>
      <dgm:spPr/>
      <dgm:t>
        <a:bodyPr/>
        <a:lstStyle/>
        <a:p>
          <a:endParaRPr lang="en-US"/>
        </a:p>
      </dgm:t>
    </dgm:pt>
    <dgm:pt modelId="{201767C1-CCD1-4082-A94C-4D29B5DD48AC}">
      <dgm:prSet custT="1"/>
      <dgm:spPr/>
      <dgm:t>
        <a:bodyPr/>
        <a:lstStyle/>
        <a:p>
          <a:pPr>
            <a:buFontTx/>
            <a:buNone/>
          </a:pPr>
          <a:r>
            <a:rPr lang="id-ID" sz="1400" dirty="0"/>
            <a:t>  </a:t>
          </a:r>
          <a:r>
            <a:rPr lang="en-US" sz="1400" dirty="0"/>
            <a:t>3.2 Data </a:t>
          </a:r>
          <a:r>
            <a:rPr lang="en-US" sz="1400" dirty="0">
              <a:hlinkClick xmlns:r="http://schemas.openxmlformats.org/officeDocument/2006/relationships" r:id="" action="ppaction://noaction"/>
            </a:rPr>
            <a:t>Reduction</a:t>
          </a:r>
          <a:endParaRPr lang="en-US" sz="1400" dirty="0"/>
        </a:p>
      </dgm:t>
    </dgm:pt>
    <dgm:pt modelId="{82830F29-2A81-4CBE-8303-4CBA3D80EBD3}" type="parTrans" cxnId="{B7A8EB27-CCFC-462D-8072-ADE6CE0AC699}">
      <dgm:prSet/>
      <dgm:spPr/>
      <dgm:t>
        <a:bodyPr/>
        <a:lstStyle/>
        <a:p>
          <a:endParaRPr lang="en-US"/>
        </a:p>
      </dgm:t>
    </dgm:pt>
    <dgm:pt modelId="{60997C80-D496-40E5-90FB-0971A1099D9A}" type="sibTrans" cxnId="{B7A8EB27-CCFC-462D-8072-ADE6CE0AC699}">
      <dgm:prSet/>
      <dgm:spPr/>
      <dgm:t>
        <a:bodyPr/>
        <a:lstStyle/>
        <a:p>
          <a:endParaRPr lang="en-US"/>
        </a:p>
      </dgm:t>
    </dgm:pt>
    <dgm:pt modelId="{18C7F33C-A85D-4D6E-AF7B-F1B7437892C7}">
      <dgm:prSet custT="1"/>
      <dgm:spPr/>
      <dgm:t>
        <a:bodyPr/>
        <a:lstStyle/>
        <a:p>
          <a:pPr>
            <a:buFontTx/>
            <a:buNone/>
          </a:pPr>
          <a:r>
            <a:rPr lang="id-ID" sz="1400" dirty="0"/>
            <a:t>  </a:t>
          </a:r>
          <a:r>
            <a:rPr lang="en-ID" sz="1400" dirty="0"/>
            <a:t>3.3 Data </a:t>
          </a:r>
          <a:r>
            <a:rPr lang="en-ID" sz="1400" dirty="0">
              <a:hlinkClick xmlns:r="http://schemas.openxmlformats.org/officeDocument/2006/relationships" r:id="" action="ppaction://noaction"/>
            </a:rPr>
            <a:t>Transformation</a:t>
          </a:r>
          <a:endParaRPr lang="en-US" sz="1400" dirty="0"/>
        </a:p>
      </dgm:t>
    </dgm:pt>
    <dgm:pt modelId="{926DEE48-C485-4673-8679-8B2E5E4F72AC}" type="parTrans" cxnId="{B89A849B-1584-4FE4-B197-28CCFAC99A1A}">
      <dgm:prSet/>
      <dgm:spPr/>
      <dgm:t>
        <a:bodyPr/>
        <a:lstStyle/>
        <a:p>
          <a:endParaRPr lang="en-US"/>
        </a:p>
      </dgm:t>
    </dgm:pt>
    <dgm:pt modelId="{78714C2E-055C-4D71-AB4D-C5538998F9CB}" type="sibTrans" cxnId="{B89A849B-1584-4FE4-B197-28CCFAC99A1A}">
      <dgm:prSet/>
      <dgm:spPr/>
      <dgm:t>
        <a:bodyPr/>
        <a:lstStyle/>
        <a:p>
          <a:endParaRPr lang="en-US"/>
        </a:p>
      </dgm:t>
    </dgm:pt>
    <dgm:pt modelId="{339017CC-1F04-48D5-BA36-4C86B670FAEC}">
      <dgm:prSet custT="1"/>
      <dgm:spPr/>
      <dgm:t>
        <a:bodyPr/>
        <a:lstStyle/>
        <a:p>
          <a:pPr>
            <a:buFontTx/>
            <a:buNone/>
          </a:pPr>
          <a:r>
            <a:rPr lang="id-ID" sz="1400" dirty="0"/>
            <a:t>  </a:t>
          </a:r>
          <a:r>
            <a:rPr lang="en-US" sz="1400" dirty="0"/>
            <a:t>3.4 Data </a:t>
          </a:r>
          <a:r>
            <a:rPr lang="en-US" sz="1400" dirty="0">
              <a:hlinkClick xmlns:r="http://schemas.openxmlformats.org/officeDocument/2006/relationships" r:id="" action="ppaction://noaction"/>
            </a:rPr>
            <a:t>Integration</a:t>
          </a:r>
          <a:endParaRPr lang="en-US" sz="1400" dirty="0"/>
        </a:p>
      </dgm:t>
    </dgm:pt>
    <dgm:pt modelId="{6B8D6595-3777-4732-84F8-881E8B561A76}" type="parTrans" cxnId="{9819310F-7D83-4FFC-B18D-BD7B201D9051}">
      <dgm:prSet/>
      <dgm:spPr/>
      <dgm:t>
        <a:bodyPr/>
        <a:lstStyle/>
        <a:p>
          <a:endParaRPr lang="en-US"/>
        </a:p>
      </dgm:t>
    </dgm:pt>
    <dgm:pt modelId="{AEFC1174-D2AA-4D9B-86EA-1F872455AB83}" type="sibTrans" cxnId="{9819310F-7D83-4FFC-B18D-BD7B201D9051}">
      <dgm:prSet/>
      <dgm:spPr/>
      <dgm:t>
        <a:bodyPr/>
        <a:lstStyle/>
        <a:p>
          <a:endParaRPr lang="en-US"/>
        </a:p>
      </dgm:t>
    </dgm:pt>
    <dgm:pt modelId="{D4A0A05A-B5F8-456D-B6E3-6976A4F91579}">
      <dgm:prSet custT="1"/>
      <dgm:spPr/>
      <dgm:t>
        <a:bodyPr/>
        <a:lstStyle/>
        <a:p>
          <a:pPr>
            <a:buFontTx/>
            <a:buNone/>
          </a:pPr>
          <a:r>
            <a:rPr lang="id-ID" sz="1400" dirty="0"/>
            <a:t>  5.2</a:t>
          </a:r>
          <a:r>
            <a:rPr lang="en-US" sz="1400" dirty="0"/>
            <a:t> Text </a:t>
          </a:r>
          <a:r>
            <a:rPr lang="en-US" sz="1400" dirty="0">
              <a:hlinkClick xmlns:r="http://schemas.openxmlformats.org/officeDocument/2006/relationships" r:id="" action="ppaction://noaction"/>
            </a:rPr>
            <a:t>Clustering</a:t>
          </a:r>
          <a:endParaRPr lang="en-US" sz="1400" dirty="0"/>
        </a:p>
      </dgm:t>
    </dgm:pt>
    <dgm:pt modelId="{38713D24-A17C-4820-9462-7146EA43C7F7}" type="parTrans" cxnId="{417509E7-2070-4154-B6FE-4E76069DDC6B}">
      <dgm:prSet/>
      <dgm:spPr/>
      <dgm:t>
        <a:bodyPr/>
        <a:lstStyle/>
        <a:p>
          <a:endParaRPr lang="en-US"/>
        </a:p>
      </dgm:t>
    </dgm:pt>
    <dgm:pt modelId="{EC0B71B5-7D9E-4696-8024-03845462A64B}" type="sibTrans" cxnId="{417509E7-2070-4154-B6FE-4E76069DDC6B}">
      <dgm:prSet/>
      <dgm:spPr/>
      <dgm:t>
        <a:bodyPr/>
        <a:lstStyle/>
        <a:p>
          <a:endParaRPr lang="en-US"/>
        </a:p>
      </dgm:t>
    </dgm:pt>
    <dgm:pt modelId="{A7C07FFF-EF96-476B-BBD0-926052C21EE6}">
      <dgm:prSet custT="1"/>
      <dgm:spPr/>
      <dgm:t>
        <a:bodyPr/>
        <a:lstStyle/>
        <a:p>
          <a:pPr>
            <a:buFontTx/>
            <a:buNone/>
          </a:pPr>
          <a:r>
            <a:rPr lang="id-ID" sz="1400" dirty="0"/>
            <a:t>  5.3 </a:t>
          </a:r>
          <a:r>
            <a:rPr lang="en-US" sz="1400" dirty="0"/>
            <a:t>Text </a:t>
          </a:r>
          <a:r>
            <a:rPr lang="en-US" sz="1400" dirty="0">
              <a:hlinkClick xmlns:r="http://schemas.openxmlformats.org/officeDocument/2006/relationships" r:id="" action="ppaction://noaction"/>
            </a:rPr>
            <a:t>Classification</a:t>
          </a:r>
          <a:endParaRPr lang="en-US" sz="1400" dirty="0"/>
        </a:p>
      </dgm:t>
    </dgm:pt>
    <dgm:pt modelId="{C3D8622D-0D02-4663-B5A9-067B5599306D}" type="parTrans" cxnId="{3A812869-1016-414B-A1D7-86E9A02D0F75}">
      <dgm:prSet/>
      <dgm:spPr/>
      <dgm:t>
        <a:bodyPr/>
        <a:lstStyle/>
        <a:p>
          <a:endParaRPr lang="en-US"/>
        </a:p>
      </dgm:t>
    </dgm:pt>
    <dgm:pt modelId="{ECD556EC-E05E-446F-B49A-2A1720061E87}" type="sibTrans" cxnId="{3A812869-1016-414B-A1D7-86E9A02D0F75}">
      <dgm:prSet/>
      <dgm:spPr/>
      <dgm:t>
        <a:bodyPr/>
        <a:lstStyle/>
        <a:p>
          <a:endParaRPr lang="en-US"/>
        </a:p>
      </dgm:t>
    </dgm:pt>
    <dgm:pt modelId="{B1F8603F-5E67-41B2-97B9-1557554BDF25}">
      <dgm:prSet custT="1"/>
      <dgm:spPr/>
      <dgm:t>
        <a:bodyPr/>
        <a:lstStyle/>
        <a:p>
          <a:pPr>
            <a:buFontTx/>
            <a:buNone/>
          </a:pPr>
          <a:r>
            <a:rPr lang="en-US" sz="1400" dirty="0"/>
            <a:t>  5.4 Data Mining </a:t>
          </a:r>
          <a:r>
            <a:rPr lang="en-US" sz="1400" dirty="0">
              <a:hlinkClick xmlns:r="http://schemas.openxmlformats.org/officeDocument/2006/relationships" r:id="" action="ppaction://noaction"/>
            </a:rPr>
            <a:t>Laws</a:t>
          </a:r>
          <a:endParaRPr lang="en-US" sz="1400" dirty="0"/>
        </a:p>
      </dgm:t>
    </dgm:pt>
    <dgm:pt modelId="{0DD77B32-DF0B-492E-87FB-C3487E23428F}" type="parTrans" cxnId="{C227BC04-39AA-4151-8BC5-C00013DB3F80}">
      <dgm:prSet/>
      <dgm:spPr/>
      <dgm:t>
        <a:bodyPr/>
        <a:lstStyle/>
        <a:p>
          <a:endParaRPr lang="en-ID"/>
        </a:p>
      </dgm:t>
    </dgm:pt>
    <dgm:pt modelId="{1FF46FBC-FC86-4B24-88B0-08E505F55E24}" type="sibTrans" cxnId="{C227BC04-39AA-4151-8BC5-C00013DB3F80}">
      <dgm:prSet/>
      <dgm:spPr/>
      <dgm:t>
        <a:bodyPr/>
        <a:lstStyle/>
        <a:p>
          <a:endParaRPr lang="en-ID"/>
        </a:p>
      </dgm:t>
    </dgm:pt>
    <dgm:pt modelId="{C1700D05-57F7-45F8-85ED-CAEB1A5F2E33}" type="pres">
      <dgm:prSet presAssocID="{116A3370-3C8D-44B8-BC54-06A5B711ADA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70ADB2C-628E-49E8-B285-30DE8F7EBFA8}" type="pres">
      <dgm:prSet presAssocID="{CBCFAEEF-9D59-42E3-8017-644E25FBB543}" presName="linNode" presStyleCnt="0"/>
      <dgm:spPr/>
    </dgm:pt>
    <dgm:pt modelId="{666E94A9-7497-4713-A0C8-9488B8ED8407}" type="pres">
      <dgm:prSet presAssocID="{CBCFAEEF-9D59-42E3-8017-644E25FBB543}" presName="parentShp" presStyleLbl="node1" presStyleIdx="0" presStyleCnt="5" custScaleX="1048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AD8C9-9A35-4760-8497-3FBBFDCB446D}" type="pres">
      <dgm:prSet presAssocID="{CBCFAEEF-9D59-42E3-8017-644E25FBB543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91E50F-1F13-4DE2-95E0-72A47DAC0543}" type="pres">
      <dgm:prSet presAssocID="{08608689-5856-4752-AAF1-0C6B74AC3301}" presName="spacing" presStyleCnt="0"/>
      <dgm:spPr/>
    </dgm:pt>
    <dgm:pt modelId="{2A4BC2F5-74B5-4C29-902B-F83825661515}" type="pres">
      <dgm:prSet presAssocID="{354ACE7E-005D-4657-97E0-189784F431BD}" presName="linNode" presStyleCnt="0"/>
      <dgm:spPr/>
    </dgm:pt>
    <dgm:pt modelId="{FA5D5B51-90B1-447A-A665-2C1539C0F53F}" type="pres">
      <dgm:prSet presAssocID="{354ACE7E-005D-4657-97E0-189784F431BD}" presName="parentShp" presStyleLbl="node1" presStyleIdx="1" presStyleCnt="5" custScaleX="1048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1DF6CE-794F-4A9F-8751-7D4B97D9FA92}" type="pres">
      <dgm:prSet presAssocID="{354ACE7E-005D-4657-97E0-189784F431BD}" presName="childShp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A23C39-1846-4662-AD50-AC47C20310E3}" type="pres">
      <dgm:prSet presAssocID="{260049A6-EA14-4E0F-BCBF-51636D50172A}" presName="spacing" presStyleCnt="0"/>
      <dgm:spPr/>
    </dgm:pt>
    <dgm:pt modelId="{F727E641-AAA1-4582-9277-599AFEF38D04}" type="pres">
      <dgm:prSet presAssocID="{0F62B82D-2211-4660-A2D6-C27E395F6BE1}" presName="linNode" presStyleCnt="0"/>
      <dgm:spPr/>
    </dgm:pt>
    <dgm:pt modelId="{9F420F5A-4D48-47C1-A068-ED95FB0A6E90}" type="pres">
      <dgm:prSet presAssocID="{0F62B82D-2211-4660-A2D6-C27E395F6BE1}" presName="parentShp" presStyleLbl="node1" presStyleIdx="2" presStyleCnt="5" custScaleX="1048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AEE29A-FBB5-4C88-9D61-EB0BDB656804}" type="pres">
      <dgm:prSet presAssocID="{0F62B82D-2211-4660-A2D6-C27E395F6BE1}" presName="childShp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91249-ECB3-4228-B27A-1E384AABE0C8}" type="pres">
      <dgm:prSet presAssocID="{CC009A08-B6BC-4560-8C95-968ACCA51FA1}" presName="spacing" presStyleCnt="0"/>
      <dgm:spPr/>
    </dgm:pt>
    <dgm:pt modelId="{385188A3-D6B9-496A-8E7D-0423481B5988}" type="pres">
      <dgm:prSet presAssocID="{5CA3BA83-43CD-475F-8735-B5BEE8C7AB3D}" presName="linNode" presStyleCnt="0"/>
      <dgm:spPr/>
    </dgm:pt>
    <dgm:pt modelId="{BFDDA7AB-7BED-4AE4-B749-B6ED5BA813A6}" type="pres">
      <dgm:prSet presAssocID="{5CA3BA83-43CD-475F-8735-B5BEE8C7AB3D}" presName="parentShp" presStyleLbl="node1" presStyleIdx="3" presStyleCnt="5" custScaleX="1048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98FF5-C100-4167-A6ED-87F0F931E5B4}" type="pres">
      <dgm:prSet presAssocID="{5CA3BA83-43CD-475F-8735-B5BEE8C7AB3D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99881-00B9-483F-ADFF-95B434093212}" type="pres">
      <dgm:prSet presAssocID="{8B4DB6AA-7D7A-4E70-B5E5-A5B375DD776A}" presName="spacing" presStyleCnt="0"/>
      <dgm:spPr/>
    </dgm:pt>
    <dgm:pt modelId="{3DA4D18A-EB42-462B-805E-D18A87A74FCE}" type="pres">
      <dgm:prSet presAssocID="{243E88B2-2780-4439-A572-F071F4FE26D4}" presName="linNode" presStyleCnt="0"/>
      <dgm:spPr/>
    </dgm:pt>
    <dgm:pt modelId="{24D474D5-E24C-4836-B85F-5315FBEDAE2A}" type="pres">
      <dgm:prSet presAssocID="{243E88B2-2780-4439-A572-F071F4FE26D4}" presName="parentShp" presStyleLbl="node1" presStyleIdx="4" presStyleCnt="5" custScaleX="1048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84F68-748F-41D4-83FC-C9DC8DFFAB06}" type="pres">
      <dgm:prSet presAssocID="{243E88B2-2780-4439-A572-F071F4FE26D4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CCC058-9977-4C3E-B8F0-DD8E77F2B3B3}" srcId="{354ACE7E-005D-4657-97E0-189784F431BD}" destId="{E0CD8F14-FEC3-46A9-BA0A-5885F7D994AC}" srcOrd="2" destOrd="0" parTransId="{DFFB197C-39D4-4454-A4D2-96441F98258C}" sibTransId="{C3AC81DB-5A50-4590-B15E-12078426EDA1}"/>
    <dgm:cxn modelId="{9819310F-7D83-4FFC-B18D-BD7B201D9051}" srcId="{0F62B82D-2211-4660-A2D6-C27E395F6BE1}" destId="{339017CC-1F04-48D5-BA36-4C86B670FAEC}" srcOrd="3" destOrd="0" parTransId="{6B8D6595-3777-4732-84F8-881E8B561A76}" sibTransId="{AEFC1174-D2AA-4D9B-86EA-1F872455AB83}"/>
    <dgm:cxn modelId="{CA8CC0A9-77CA-471D-A1A4-4275CBC85497}" type="presOf" srcId="{BB4580B9-A32C-44CF-9B5C-711F3BBC042A}" destId="{51484F68-748F-41D4-83FC-C9DC8DFFAB06}" srcOrd="0" destOrd="0" presId="urn:microsoft.com/office/officeart/2005/8/layout/vList6"/>
    <dgm:cxn modelId="{74A2B115-DB51-4AA9-B2FF-1190BE292086}" srcId="{116A3370-3C8D-44B8-BC54-06A5B711ADAB}" destId="{354ACE7E-005D-4657-97E0-189784F431BD}" srcOrd="1" destOrd="0" parTransId="{BC0B78E4-7666-4357-B9C2-70E690047842}" sibTransId="{260049A6-EA14-4E0F-BCBF-51636D50172A}"/>
    <dgm:cxn modelId="{0DA9CAFD-7E7C-4E7E-BC21-8F1AB9FAAAE6}" type="presOf" srcId="{DDDBF54D-3DC8-4D8D-B5FA-D07C6F1C293F}" destId="{ECB98FF5-C100-4167-A6ED-87F0F931E5B4}" srcOrd="0" destOrd="1" presId="urn:microsoft.com/office/officeart/2005/8/layout/vList6"/>
    <dgm:cxn modelId="{51BAB7AE-EF62-42BE-8F70-BC19ED83AF69}" srcId="{354ACE7E-005D-4657-97E0-189784F431BD}" destId="{21693F81-1239-4DF2-922D-4CE28801A2CB}" srcOrd="0" destOrd="0" parTransId="{901BA89B-12AA-4347-BAFE-D79C0A5421BF}" sibTransId="{7337FBE3-1758-4A89-8179-A0E2A5EE29A4}"/>
    <dgm:cxn modelId="{7B0F23A8-9777-4146-9722-57C821475708}" type="presOf" srcId="{116A3370-3C8D-44B8-BC54-06A5B711ADAB}" destId="{C1700D05-57F7-45F8-85ED-CAEB1A5F2E33}" srcOrd="0" destOrd="0" presId="urn:microsoft.com/office/officeart/2005/8/layout/vList6"/>
    <dgm:cxn modelId="{B3469E3B-0A5F-4121-8A9A-5B7987A6536E}" srcId="{116A3370-3C8D-44B8-BC54-06A5B711ADAB}" destId="{5CA3BA83-43CD-475F-8735-B5BEE8C7AB3D}" srcOrd="3" destOrd="0" parTransId="{7F70A77B-AF34-48EB-90EF-ECBE2F76FFE5}" sibTransId="{8B4DB6AA-7D7A-4E70-B5E5-A5B375DD776A}"/>
    <dgm:cxn modelId="{CB95DF55-6CC0-4EA3-B473-19636050AD40}" type="presOf" srcId="{AF6B38EC-C0E6-4D25-8ABF-22B8C4C7D2D3}" destId="{2A9AD8C9-9A35-4760-8497-3FBBFDCB446D}" srcOrd="0" destOrd="1" presId="urn:microsoft.com/office/officeart/2005/8/layout/vList6"/>
    <dgm:cxn modelId="{3A812869-1016-414B-A1D7-86E9A02D0F75}" srcId="{243E88B2-2780-4439-A572-F071F4FE26D4}" destId="{A7C07FFF-EF96-476B-BBD0-926052C21EE6}" srcOrd="2" destOrd="0" parTransId="{C3D8622D-0D02-4663-B5A9-067B5599306D}" sibTransId="{ECD556EC-E05E-446F-B49A-2A1720061E87}"/>
    <dgm:cxn modelId="{B3C8BDF1-FBED-4F2D-A989-52024B58A87C}" srcId="{CBCFAEEF-9D59-42E3-8017-644E25FBB543}" destId="{6683A851-81C5-480F-9292-F7098F46C695}" srcOrd="2" destOrd="0" parTransId="{0BAF01D1-3B08-4D0A-8FF5-8993E1603158}" sibTransId="{8B95642C-F792-4350-B0C4-D1C9799A5263}"/>
    <dgm:cxn modelId="{477681DE-C27E-4CA8-91AF-E4C48C22B55E}" type="presOf" srcId="{A1A49713-3915-40CA-BDA4-992651CC6D56}" destId="{ECB98FF5-C100-4167-A6ED-87F0F931E5B4}" srcOrd="0" destOrd="0" presId="urn:microsoft.com/office/officeart/2005/8/layout/vList6"/>
    <dgm:cxn modelId="{417509E7-2070-4154-B6FE-4E76069DDC6B}" srcId="{243E88B2-2780-4439-A572-F071F4FE26D4}" destId="{D4A0A05A-B5F8-456D-B6E3-6976A4F91579}" srcOrd="1" destOrd="0" parTransId="{38713D24-A17C-4820-9462-7146EA43C7F7}" sibTransId="{EC0B71B5-7D9E-4696-8024-03845462A64B}"/>
    <dgm:cxn modelId="{2A31E1CA-0697-4305-8567-DA6D638B9797}" srcId="{5CA3BA83-43CD-475F-8735-B5BEE8C7AB3D}" destId="{E1012E53-46C7-4AEF-A9D5-B25B90BBC6DC}" srcOrd="2" destOrd="0" parTransId="{EA0E0E32-CDAB-46EE-8BB7-AB52AD626068}" sibTransId="{F83B7093-B35E-49E0-9260-D0192D0AE4D7}"/>
    <dgm:cxn modelId="{35A10F28-FF64-4FC3-8295-4D8BB427FABC}" type="presOf" srcId="{086A08BD-465D-4145-A8A6-00341FEC2134}" destId="{E5AEE29A-FBB5-4C88-9D61-EB0BDB656804}" srcOrd="0" destOrd="0" presId="urn:microsoft.com/office/officeart/2005/8/layout/vList6"/>
    <dgm:cxn modelId="{9871A791-C807-49EE-95FE-BC33C7D3B6B1}" type="presOf" srcId="{B1F8603F-5E67-41B2-97B9-1557554BDF25}" destId="{51484F68-748F-41D4-83FC-C9DC8DFFAB06}" srcOrd="0" destOrd="3" presId="urn:microsoft.com/office/officeart/2005/8/layout/vList6"/>
    <dgm:cxn modelId="{6234A783-EC08-4DB1-8995-E8D06ECBF094}" type="presOf" srcId="{18C7F33C-A85D-4D6E-AF7B-F1B7437892C7}" destId="{E5AEE29A-FBB5-4C88-9D61-EB0BDB656804}" srcOrd="0" destOrd="2" presId="urn:microsoft.com/office/officeart/2005/8/layout/vList6"/>
    <dgm:cxn modelId="{2F3BBE5F-5E8A-4B85-9019-DE77C2CF402B}" srcId="{116A3370-3C8D-44B8-BC54-06A5B711ADAB}" destId="{CBCFAEEF-9D59-42E3-8017-644E25FBB543}" srcOrd="0" destOrd="0" parTransId="{700C16CE-3389-41AE-8FF8-6667A509B921}" sibTransId="{08608689-5856-4752-AAF1-0C6B74AC3301}"/>
    <dgm:cxn modelId="{DD8821A8-0DF2-4CFF-A58A-F2244F552079}" type="presOf" srcId="{339017CC-1F04-48D5-BA36-4C86B670FAEC}" destId="{E5AEE29A-FBB5-4C88-9D61-EB0BDB656804}" srcOrd="0" destOrd="3" presId="urn:microsoft.com/office/officeart/2005/8/layout/vList6"/>
    <dgm:cxn modelId="{6FB20741-83BB-4515-B184-126F9F31BD71}" srcId="{5CA3BA83-43CD-475F-8735-B5BEE8C7AB3D}" destId="{DDDBF54D-3DC8-4D8D-B5FA-D07C6F1C293F}" srcOrd="1" destOrd="0" parTransId="{2EF31067-A891-45AA-839D-BC6841AB9AD0}" sibTransId="{FEA99338-1DCB-4084-8041-B4DF3478B4A4}"/>
    <dgm:cxn modelId="{EAA3A233-3C10-4006-B3FF-E4D233225FB9}" srcId="{5CA3BA83-43CD-475F-8735-B5BEE8C7AB3D}" destId="{08080022-F3C8-42ED-A3CF-75599917878A}" srcOrd="3" destOrd="0" parTransId="{B007615E-540C-42A3-BF24-DB493CD5B16D}" sibTransId="{8A7EA6FA-DFF3-498D-BCC3-2AF58A2644E5}"/>
    <dgm:cxn modelId="{B7A8EB27-CCFC-462D-8072-ADE6CE0AC699}" srcId="{0F62B82D-2211-4660-A2D6-C27E395F6BE1}" destId="{201767C1-CCD1-4082-A94C-4D29B5DD48AC}" srcOrd="1" destOrd="0" parTransId="{82830F29-2A81-4CBE-8303-4CBA3D80EBD3}" sibTransId="{60997C80-D496-40E5-90FB-0971A1099D9A}"/>
    <dgm:cxn modelId="{5EC65660-E5F2-4A74-B3FA-7CD7AC619856}" type="presOf" srcId="{243E88B2-2780-4439-A572-F071F4FE26D4}" destId="{24D474D5-E24C-4836-B85F-5315FBEDAE2A}" srcOrd="0" destOrd="0" presId="urn:microsoft.com/office/officeart/2005/8/layout/vList6"/>
    <dgm:cxn modelId="{EE8C51C5-E4A8-47EA-B7B5-81B767D71A4A}" type="presOf" srcId="{A7C07FFF-EF96-476B-BBD0-926052C21EE6}" destId="{51484F68-748F-41D4-83FC-C9DC8DFFAB06}" srcOrd="0" destOrd="2" presId="urn:microsoft.com/office/officeart/2005/8/layout/vList6"/>
    <dgm:cxn modelId="{21AE3EDF-90B6-4EBA-A109-B27435C6E520}" srcId="{243E88B2-2780-4439-A572-F071F4FE26D4}" destId="{BB4580B9-A32C-44CF-9B5C-711F3BBC042A}" srcOrd="0" destOrd="0" parTransId="{82F5A239-C375-4884-B729-9FB3C757900A}" sibTransId="{7F604FD7-E235-4E90-A308-06F942AAF4F4}"/>
    <dgm:cxn modelId="{C227BC04-39AA-4151-8BC5-C00013DB3F80}" srcId="{243E88B2-2780-4439-A572-F071F4FE26D4}" destId="{B1F8603F-5E67-41B2-97B9-1557554BDF25}" srcOrd="3" destOrd="0" parTransId="{0DD77B32-DF0B-492E-87FB-C3487E23428F}" sibTransId="{1FF46FBC-FC86-4B24-88B0-08E505F55E24}"/>
    <dgm:cxn modelId="{83D3B8D0-2FA4-4D80-8C41-78BE03E8CFE6}" type="presOf" srcId="{52448857-9039-48EA-B0EE-6284ABA43018}" destId="{2A9AD8C9-9A35-4760-8497-3FBBFDCB446D}" srcOrd="0" destOrd="0" presId="urn:microsoft.com/office/officeart/2005/8/layout/vList6"/>
    <dgm:cxn modelId="{D7A30B45-4469-405A-BE27-E9513F1DEF1F}" type="presOf" srcId="{0CF9272A-A42B-4CE6-8A1D-D14F5E1250E6}" destId="{F91DF6CE-794F-4A9F-8751-7D4B97D9FA92}" srcOrd="0" destOrd="3" presId="urn:microsoft.com/office/officeart/2005/8/layout/vList6"/>
    <dgm:cxn modelId="{1F88D1B7-9C92-4C0E-8683-8C4C75971E94}" type="presOf" srcId="{D4A0A05A-B5F8-456D-B6E3-6976A4F91579}" destId="{51484F68-748F-41D4-83FC-C9DC8DFFAB06}" srcOrd="0" destOrd="1" presId="urn:microsoft.com/office/officeart/2005/8/layout/vList6"/>
    <dgm:cxn modelId="{C922A8A0-40D0-4708-B39D-B402CE7C7B2D}" srcId="{116A3370-3C8D-44B8-BC54-06A5B711ADAB}" destId="{243E88B2-2780-4439-A572-F071F4FE26D4}" srcOrd="4" destOrd="0" parTransId="{8FEA60FD-4ACF-4E33-AB7B-8AA3373F1F5B}" sibTransId="{C0E68233-A890-43CD-AB08-CEF62442387E}"/>
    <dgm:cxn modelId="{61EC8F69-EEB9-40D1-A38B-8117096219C5}" type="presOf" srcId="{21693F81-1239-4DF2-922D-4CE28801A2CB}" destId="{F91DF6CE-794F-4A9F-8751-7D4B97D9FA92}" srcOrd="0" destOrd="0" presId="urn:microsoft.com/office/officeart/2005/8/layout/vList6"/>
    <dgm:cxn modelId="{4577B244-4B9B-43D7-A437-38FFA7D5E234}" type="presOf" srcId="{0F62B82D-2211-4660-A2D6-C27E395F6BE1}" destId="{9F420F5A-4D48-47C1-A068-ED95FB0A6E90}" srcOrd="0" destOrd="0" presId="urn:microsoft.com/office/officeart/2005/8/layout/vList6"/>
    <dgm:cxn modelId="{DA072C2C-DD0B-479C-83F5-D779B6D29E0E}" type="presOf" srcId="{E0CD8F14-FEC3-46A9-BA0A-5885F7D994AC}" destId="{F91DF6CE-794F-4A9F-8751-7D4B97D9FA92}" srcOrd="0" destOrd="2" presId="urn:microsoft.com/office/officeart/2005/8/layout/vList6"/>
    <dgm:cxn modelId="{3E4A1284-AD16-4E1A-B6BD-B4B4C2358BF2}" type="presOf" srcId="{354ACE7E-005D-4657-97E0-189784F431BD}" destId="{FA5D5B51-90B1-447A-A665-2C1539C0F53F}" srcOrd="0" destOrd="0" presId="urn:microsoft.com/office/officeart/2005/8/layout/vList6"/>
    <dgm:cxn modelId="{29E7ED41-153F-4C81-8EFA-82343BA66B1C}" type="presOf" srcId="{6683A851-81C5-480F-9292-F7098F46C695}" destId="{2A9AD8C9-9A35-4760-8497-3FBBFDCB446D}" srcOrd="0" destOrd="2" presId="urn:microsoft.com/office/officeart/2005/8/layout/vList6"/>
    <dgm:cxn modelId="{A533DB7D-BADE-484F-90EE-D561F81C5824}" srcId="{116A3370-3C8D-44B8-BC54-06A5B711ADAB}" destId="{0F62B82D-2211-4660-A2D6-C27E395F6BE1}" srcOrd="2" destOrd="0" parTransId="{86C90B9A-1763-43D8-BEA7-98BEA89224C7}" sibTransId="{CC009A08-B6BC-4560-8C95-968ACCA51FA1}"/>
    <dgm:cxn modelId="{B89A849B-1584-4FE4-B197-28CCFAC99A1A}" srcId="{0F62B82D-2211-4660-A2D6-C27E395F6BE1}" destId="{18C7F33C-A85D-4D6E-AF7B-F1B7437892C7}" srcOrd="2" destOrd="0" parTransId="{926DEE48-C485-4673-8679-8B2E5E4F72AC}" sibTransId="{78714C2E-055C-4D71-AB4D-C5538998F9CB}"/>
    <dgm:cxn modelId="{F56DD4C4-F439-4B45-9314-BD3748E0E9E6}" srcId="{354ACE7E-005D-4657-97E0-189784F431BD}" destId="{0CF9272A-A42B-4CE6-8A1D-D14F5E1250E6}" srcOrd="3" destOrd="0" parTransId="{79091695-0881-4BEF-B549-B67D4CBE42A9}" sibTransId="{B401CF00-BDDF-4301-B8B1-EDCE61C22CE2}"/>
    <dgm:cxn modelId="{63C94087-B505-43D4-8144-CFD0D7F8273C}" type="presOf" srcId="{CBCFAEEF-9D59-42E3-8017-644E25FBB543}" destId="{666E94A9-7497-4713-A0C8-9488B8ED8407}" srcOrd="0" destOrd="0" presId="urn:microsoft.com/office/officeart/2005/8/layout/vList6"/>
    <dgm:cxn modelId="{5D23BAA9-4CEC-4E94-BC90-AB70825B10E1}" srcId="{0F62B82D-2211-4660-A2D6-C27E395F6BE1}" destId="{086A08BD-465D-4145-A8A6-00341FEC2134}" srcOrd="0" destOrd="0" parTransId="{0F8F9464-BC1D-49E1-A3F7-3E7E1CB9C54C}" sibTransId="{FA65CDD5-08F3-4A3E-B1D1-72C093EB48AC}"/>
    <dgm:cxn modelId="{2BAC130D-37B6-41F5-8E7B-E1D6CBA46325}" type="presOf" srcId="{5CA3BA83-43CD-475F-8735-B5BEE8C7AB3D}" destId="{BFDDA7AB-7BED-4AE4-B749-B6ED5BA813A6}" srcOrd="0" destOrd="0" presId="urn:microsoft.com/office/officeart/2005/8/layout/vList6"/>
    <dgm:cxn modelId="{5CFCDCEB-D10F-44A7-B1BA-BEC8C9625317}" srcId="{CBCFAEEF-9D59-42E3-8017-644E25FBB543}" destId="{52448857-9039-48EA-B0EE-6284ABA43018}" srcOrd="0" destOrd="0" parTransId="{AD89A543-A6A3-4296-A8AA-175D1E846215}" sibTransId="{76BD32AC-0255-4A9D-A0A3-4BE6A62EBDE2}"/>
    <dgm:cxn modelId="{FA02E1BE-2096-4461-BFC1-A58584C9EAF2}" srcId="{354ACE7E-005D-4657-97E0-189784F431BD}" destId="{AAA93D3A-BF1A-44F2-9B84-773EA0D26C6F}" srcOrd="1" destOrd="0" parTransId="{3F262A38-FB45-459B-A9B9-53B98894F056}" sibTransId="{6E1F26F3-EAAE-4A5A-B4EC-F30A0B0196BA}"/>
    <dgm:cxn modelId="{BC0C2799-E437-419E-901A-B44D62134400}" srcId="{CBCFAEEF-9D59-42E3-8017-644E25FBB543}" destId="{AF6B38EC-C0E6-4D25-8ABF-22B8C4C7D2D3}" srcOrd="1" destOrd="0" parTransId="{7DFD94CF-2715-427C-AE5A-76FA2582B5B5}" sibTransId="{EAD43EE4-8681-4980-877E-030C97DE6ADB}"/>
    <dgm:cxn modelId="{2387FC68-715D-4145-A1CB-C20E11F1F498}" type="presOf" srcId="{E1012E53-46C7-4AEF-A9D5-B25B90BBC6DC}" destId="{ECB98FF5-C100-4167-A6ED-87F0F931E5B4}" srcOrd="0" destOrd="2" presId="urn:microsoft.com/office/officeart/2005/8/layout/vList6"/>
    <dgm:cxn modelId="{A48C4452-C8A2-4E21-BD6E-1471DCCA270E}" type="presOf" srcId="{201767C1-CCD1-4082-A94C-4D29B5DD48AC}" destId="{E5AEE29A-FBB5-4C88-9D61-EB0BDB656804}" srcOrd="0" destOrd="1" presId="urn:microsoft.com/office/officeart/2005/8/layout/vList6"/>
    <dgm:cxn modelId="{FD0F4825-9052-432E-AAF4-32C6C30BD269}" type="presOf" srcId="{08080022-F3C8-42ED-A3CF-75599917878A}" destId="{ECB98FF5-C100-4167-A6ED-87F0F931E5B4}" srcOrd="0" destOrd="3" presId="urn:microsoft.com/office/officeart/2005/8/layout/vList6"/>
    <dgm:cxn modelId="{32048307-19DD-456B-84BC-718E1AF4575C}" srcId="{5CA3BA83-43CD-475F-8735-B5BEE8C7AB3D}" destId="{A1A49713-3915-40CA-BDA4-992651CC6D56}" srcOrd="0" destOrd="0" parTransId="{ED44447D-2ABE-4C0F-BD5D-0330397CC6EC}" sibTransId="{294BBC22-3906-46BD-BF22-E07586A95F06}"/>
    <dgm:cxn modelId="{BA1E2A9A-87D8-476F-BCFB-9503709188F0}" type="presOf" srcId="{AAA93D3A-BF1A-44F2-9B84-773EA0D26C6F}" destId="{F91DF6CE-794F-4A9F-8751-7D4B97D9FA92}" srcOrd="0" destOrd="1" presId="urn:microsoft.com/office/officeart/2005/8/layout/vList6"/>
    <dgm:cxn modelId="{2D07A61A-102D-4A6B-8D72-EBC51CAF74AE}" type="presParOf" srcId="{C1700D05-57F7-45F8-85ED-CAEB1A5F2E33}" destId="{070ADB2C-628E-49E8-B285-30DE8F7EBFA8}" srcOrd="0" destOrd="0" presId="urn:microsoft.com/office/officeart/2005/8/layout/vList6"/>
    <dgm:cxn modelId="{712F3543-60AB-4CB3-A843-865371112148}" type="presParOf" srcId="{070ADB2C-628E-49E8-B285-30DE8F7EBFA8}" destId="{666E94A9-7497-4713-A0C8-9488B8ED8407}" srcOrd="0" destOrd="0" presId="urn:microsoft.com/office/officeart/2005/8/layout/vList6"/>
    <dgm:cxn modelId="{7C6AA1C3-5CED-46BE-97E3-D39D9AFDE266}" type="presParOf" srcId="{070ADB2C-628E-49E8-B285-30DE8F7EBFA8}" destId="{2A9AD8C9-9A35-4760-8497-3FBBFDCB446D}" srcOrd="1" destOrd="0" presId="urn:microsoft.com/office/officeart/2005/8/layout/vList6"/>
    <dgm:cxn modelId="{402CDBD8-F791-4746-BB14-2A104F4069AE}" type="presParOf" srcId="{C1700D05-57F7-45F8-85ED-CAEB1A5F2E33}" destId="{F991E50F-1F13-4DE2-95E0-72A47DAC0543}" srcOrd="1" destOrd="0" presId="urn:microsoft.com/office/officeart/2005/8/layout/vList6"/>
    <dgm:cxn modelId="{7B4154F7-EA59-4CDD-B134-F50430B7CD3E}" type="presParOf" srcId="{C1700D05-57F7-45F8-85ED-CAEB1A5F2E33}" destId="{2A4BC2F5-74B5-4C29-902B-F83825661515}" srcOrd="2" destOrd="0" presId="urn:microsoft.com/office/officeart/2005/8/layout/vList6"/>
    <dgm:cxn modelId="{8C0BB27D-7F0E-4A91-92C8-8861E15F9E0F}" type="presParOf" srcId="{2A4BC2F5-74B5-4C29-902B-F83825661515}" destId="{FA5D5B51-90B1-447A-A665-2C1539C0F53F}" srcOrd="0" destOrd="0" presId="urn:microsoft.com/office/officeart/2005/8/layout/vList6"/>
    <dgm:cxn modelId="{F211C0AF-8D51-476D-A611-EBA84FCAA519}" type="presParOf" srcId="{2A4BC2F5-74B5-4C29-902B-F83825661515}" destId="{F91DF6CE-794F-4A9F-8751-7D4B97D9FA92}" srcOrd="1" destOrd="0" presId="urn:microsoft.com/office/officeart/2005/8/layout/vList6"/>
    <dgm:cxn modelId="{B87A09B7-C521-47F8-BA59-00847156A12A}" type="presParOf" srcId="{C1700D05-57F7-45F8-85ED-CAEB1A5F2E33}" destId="{F9A23C39-1846-4662-AD50-AC47C20310E3}" srcOrd="3" destOrd="0" presId="urn:microsoft.com/office/officeart/2005/8/layout/vList6"/>
    <dgm:cxn modelId="{4053D5A7-E57C-42D1-A78B-0808927C4F43}" type="presParOf" srcId="{C1700D05-57F7-45F8-85ED-CAEB1A5F2E33}" destId="{F727E641-AAA1-4582-9277-599AFEF38D04}" srcOrd="4" destOrd="0" presId="urn:microsoft.com/office/officeart/2005/8/layout/vList6"/>
    <dgm:cxn modelId="{B9E24DCD-ED91-409A-B10E-08C43EA71207}" type="presParOf" srcId="{F727E641-AAA1-4582-9277-599AFEF38D04}" destId="{9F420F5A-4D48-47C1-A068-ED95FB0A6E90}" srcOrd="0" destOrd="0" presId="urn:microsoft.com/office/officeart/2005/8/layout/vList6"/>
    <dgm:cxn modelId="{0D0CA3AD-0270-4042-B86D-EA9A9788A949}" type="presParOf" srcId="{F727E641-AAA1-4582-9277-599AFEF38D04}" destId="{E5AEE29A-FBB5-4C88-9D61-EB0BDB656804}" srcOrd="1" destOrd="0" presId="urn:microsoft.com/office/officeart/2005/8/layout/vList6"/>
    <dgm:cxn modelId="{ECAF964B-8FE3-4358-9892-6BE55DA3D50D}" type="presParOf" srcId="{C1700D05-57F7-45F8-85ED-CAEB1A5F2E33}" destId="{1BB91249-ECB3-4228-B27A-1E384AABE0C8}" srcOrd="5" destOrd="0" presId="urn:microsoft.com/office/officeart/2005/8/layout/vList6"/>
    <dgm:cxn modelId="{245A70B2-BBD8-447F-88C7-551F86BC6293}" type="presParOf" srcId="{C1700D05-57F7-45F8-85ED-CAEB1A5F2E33}" destId="{385188A3-D6B9-496A-8E7D-0423481B5988}" srcOrd="6" destOrd="0" presId="urn:microsoft.com/office/officeart/2005/8/layout/vList6"/>
    <dgm:cxn modelId="{77174F09-6AC3-42A1-AAB6-7E11F8C266AC}" type="presParOf" srcId="{385188A3-D6B9-496A-8E7D-0423481B5988}" destId="{BFDDA7AB-7BED-4AE4-B749-B6ED5BA813A6}" srcOrd="0" destOrd="0" presId="urn:microsoft.com/office/officeart/2005/8/layout/vList6"/>
    <dgm:cxn modelId="{A878F215-7548-4B4D-806B-C6AFC0A4A26E}" type="presParOf" srcId="{385188A3-D6B9-496A-8E7D-0423481B5988}" destId="{ECB98FF5-C100-4167-A6ED-87F0F931E5B4}" srcOrd="1" destOrd="0" presId="urn:microsoft.com/office/officeart/2005/8/layout/vList6"/>
    <dgm:cxn modelId="{3E960BDA-094C-464B-9D63-DFB0170D3092}" type="presParOf" srcId="{C1700D05-57F7-45F8-85ED-CAEB1A5F2E33}" destId="{D9399881-00B9-483F-ADFF-95B434093212}" srcOrd="7" destOrd="0" presId="urn:microsoft.com/office/officeart/2005/8/layout/vList6"/>
    <dgm:cxn modelId="{0A600A4E-E542-4B70-AA14-2354C678284E}" type="presParOf" srcId="{C1700D05-57F7-45F8-85ED-CAEB1A5F2E33}" destId="{3DA4D18A-EB42-462B-805E-D18A87A74FCE}" srcOrd="8" destOrd="0" presId="urn:microsoft.com/office/officeart/2005/8/layout/vList6"/>
    <dgm:cxn modelId="{D7645B4A-D24C-4F94-BCD4-1A880313383B}" type="presParOf" srcId="{3DA4D18A-EB42-462B-805E-D18A87A74FCE}" destId="{24D474D5-E24C-4836-B85F-5315FBEDAE2A}" srcOrd="0" destOrd="0" presId="urn:microsoft.com/office/officeart/2005/8/layout/vList6"/>
    <dgm:cxn modelId="{10D67C73-A672-45E2-B5CE-CF9A4C6B786A}" type="presParOf" srcId="{3DA4D18A-EB42-462B-805E-D18A87A74FCE}" destId="{51484F68-748F-41D4-83FC-C9DC8DFFAB0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" loCatId="process" qsTypeId="urn:microsoft.com/office/officeart/2005/8/quickstyle/simple3" qsCatId="simple" csTypeId="urn:microsoft.com/office/officeart/2005/8/colors/colorful4" csCatId="colorful" phldr="1"/>
      <dgm:spPr/>
    </dgm:pt>
    <dgm:pt modelId="{DEBA2456-0114-419B-8831-1598B85B7E6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b="1" dirty="0" err="1" smtClean="0">
              <a:effectLst/>
              <a:latin typeface="Calibri" pitchFamily="34" charset="0"/>
              <a:cs typeface="Calibri" pitchFamily="34" charset="0"/>
            </a:rPr>
            <a:t>Pengetahuan</a:t>
          </a:r>
          <a:endParaRPr lang="id-ID" sz="2800" b="0" dirty="0">
            <a:effectLst/>
            <a:latin typeface="Calibri" pitchFamily="34" charset="0"/>
            <a:cs typeface="Calibri" pitchFamily="34" charset="0"/>
          </a:endParaRPr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>
        <a:solidFill>
          <a:srgbClr val="92D050"/>
        </a:solidFill>
      </dgm:spPr>
      <dgm:t>
        <a:bodyPr/>
        <a:lstStyle/>
        <a:p>
          <a:r>
            <a:rPr lang="id-ID" sz="2800" b="1" dirty="0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800" b="1" dirty="0" smtClean="0">
              <a:effectLst/>
              <a:latin typeface="Calibri" pitchFamily="34" charset="0"/>
              <a:cs typeface="Calibri" pitchFamily="34" charset="0"/>
            </a:rPr>
            <a:t> Data Mining</a:t>
          </a:r>
          <a:endParaRPr lang="id-ID" sz="2800" b="0" dirty="0">
            <a:effectLst/>
            <a:latin typeface="Calibri" pitchFamily="34" charset="0"/>
            <a:cs typeface="Calibri" pitchFamily="34" charset="0"/>
          </a:endParaRPr>
        </a:p>
      </dgm:t>
    </dgm:pt>
    <dgm:pt modelId="{6140B04B-B64C-4385-A943-620D62003DBA}" type="sibTrans" cxnId="{54DA05A4-4EDB-409F-BACD-D4D1CF6DF717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endParaRPr lang="id-ID"/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F4FF6E25-E4BF-4A3A-A478-8ED374956B92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800" b="1" dirty="0" err="1" smtClean="0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800" b="1" dirty="0" smtClean="0">
              <a:effectLst/>
              <a:latin typeface="Calibri" pitchFamily="34" charset="0"/>
              <a:cs typeface="Calibri" pitchFamily="34" charset="0"/>
            </a:rPr>
            <a:t> Data</a:t>
          </a:r>
          <a:endParaRPr lang="id-ID" sz="2800" b="0" dirty="0">
            <a:effectLst/>
            <a:latin typeface="Calibri" pitchFamily="34" charset="0"/>
            <a:cs typeface="Calibri" pitchFamily="34" charset="0"/>
          </a:endParaRPr>
        </a:p>
      </dgm:t>
    </dgm:pt>
    <dgm:pt modelId="{251A6CF7-F073-48F8-9907-2F09B280EB84}" type="sibTrans" cxnId="{1844CBFB-67DC-40AC-AE23-7DD7D62D1459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id-ID"/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3" custScaleX="11637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1EE5767-966F-40CA-82D8-9FD446AD3513}" type="pres">
      <dgm:prSet presAssocID="{251A6CF7-F073-48F8-9907-2F09B280EB84}" presName="sibTrans" presStyleLbl="sibTrans2D1" presStyleIdx="0" presStyleCnt="2" custLinFactY="100000" custLinFactNeighborX="47343" custLinFactNeighborY="147319"/>
      <dgm:spPr/>
      <dgm:t>
        <a:bodyPr/>
        <a:lstStyle/>
        <a:p>
          <a:endParaRPr lang="id-ID"/>
        </a:p>
      </dgm:t>
    </dgm:pt>
    <dgm:pt modelId="{E022EF6B-CFF5-4F11-8D9E-BF3B2E0B4C6C}" type="pres">
      <dgm:prSet presAssocID="{251A6CF7-F073-48F8-9907-2F09B280EB84}" presName="connTx" presStyleLbl="sibTrans2D1" presStyleIdx="0" presStyleCnt="2"/>
      <dgm:spPr/>
      <dgm:t>
        <a:bodyPr/>
        <a:lstStyle/>
        <a:p>
          <a:endParaRPr lang="id-ID"/>
        </a:p>
      </dgm:t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3" custScaleX="117277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D88BC18-F59C-422E-B048-3ABD1D0E1F14}" type="pres">
      <dgm:prSet presAssocID="{6140B04B-B64C-4385-A943-620D62003DBA}" presName="sibTrans" presStyleLbl="sibTrans2D1" presStyleIdx="1" presStyleCnt="2" custLinFactY="100000" custLinFactNeighborX="52626" custLinFactNeighborY="160495"/>
      <dgm:spPr/>
      <dgm:t>
        <a:bodyPr/>
        <a:lstStyle/>
        <a:p>
          <a:endParaRPr lang="id-ID"/>
        </a:p>
      </dgm:t>
    </dgm:pt>
    <dgm:pt modelId="{32A28748-492C-4001-B321-97D410D8AEA7}" type="pres">
      <dgm:prSet presAssocID="{6140B04B-B64C-4385-A943-620D62003DBA}" presName="connTx" presStyleLbl="sibTrans2D1" presStyleIdx="1" presStyleCnt="2"/>
      <dgm:spPr/>
      <dgm:t>
        <a:bodyPr/>
        <a:lstStyle/>
        <a:p>
          <a:endParaRPr lang="id-ID"/>
        </a:p>
      </dgm:t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3" custScaleX="11765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C475E25D-695F-4155-8D5F-700C64121404}" type="presOf" srcId="{F4FF6E25-E4BF-4A3A-A478-8ED374956B92}" destId="{9834F6CD-5280-484F-B60E-1E213A8C49AF}" srcOrd="0" destOrd="0" presId="urn:microsoft.com/office/officeart/2005/8/layout/hProcess10"/>
    <dgm:cxn modelId="{BC94DE20-2C19-45DD-88FB-7D0EF3ED2503}" type="presOf" srcId="{D82D1D83-284C-44DD-9EFD-ECE38BA4CE5A}" destId="{CC8A2AE1-A7D0-4B30-90F8-E9C2A3DD82FF}" srcOrd="0" destOrd="0" presId="urn:microsoft.com/office/officeart/2005/8/layout/hProcess10"/>
    <dgm:cxn modelId="{8EFDB210-EB1C-447F-ACCF-91EA6C5AD16C}" type="presOf" srcId="{6140B04B-B64C-4385-A943-620D62003DBA}" destId="{7D88BC18-F59C-422E-B048-3ABD1D0E1F14}" srcOrd="0" destOrd="0" presId="urn:microsoft.com/office/officeart/2005/8/layout/hProcess10"/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40A9EEF6-7818-44BE-B270-47861DEAAFAF}" type="presOf" srcId="{6140B04B-B64C-4385-A943-620D62003DBA}" destId="{32A28748-492C-4001-B321-97D410D8AEA7}" srcOrd="1" destOrd="0" presId="urn:microsoft.com/office/officeart/2005/8/layout/hProcess10"/>
    <dgm:cxn modelId="{6CFB2AB4-8393-4D6B-B1A1-2C264E347F8D}" type="presOf" srcId="{E5BB5C2A-1AC5-4AE9-BA4D-5FDCEA88FC79}" destId="{ABFE0E57-F395-4DE5-94E1-5C956F356B88}" srcOrd="0" destOrd="0" presId="urn:microsoft.com/office/officeart/2005/8/layout/hProcess10"/>
    <dgm:cxn modelId="{88590984-A32C-4305-B21D-0723A2E445F9}" type="presOf" srcId="{DEBA2456-0114-419B-8831-1598B85B7E6C}" destId="{3DC81AB5-6223-4D26-B903-7D6E2F663A3B}" srcOrd="0" destOrd="0" presId="urn:microsoft.com/office/officeart/2005/8/layout/hProcess10"/>
    <dgm:cxn modelId="{5F03B18E-659E-44AB-86DF-8CF62E4868A8}" type="presOf" srcId="{251A6CF7-F073-48F8-9907-2F09B280EB84}" destId="{C1EE5767-966F-40CA-82D8-9FD446AD3513}" srcOrd="0" destOrd="0" presId="urn:microsoft.com/office/officeart/2005/8/layout/hProcess10"/>
    <dgm:cxn modelId="{37FAD4A4-798E-4FD3-8605-2F64CF87BDF8}" type="presOf" srcId="{251A6CF7-F073-48F8-9907-2F09B280EB84}" destId="{E022EF6B-CFF5-4F11-8D9E-BF3B2E0B4C6C}" srcOrd="1" destOrd="0" presId="urn:microsoft.com/office/officeart/2005/8/layout/hProcess10"/>
    <dgm:cxn modelId="{26B44E1C-992B-449E-A5F3-8168ED62989A}" type="presParOf" srcId="{CC8A2AE1-A7D0-4B30-90F8-E9C2A3DD82FF}" destId="{3FF2D7AC-1439-4634-8741-DF82FA267305}" srcOrd="0" destOrd="0" presId="urn:microsoft.com/office/officeart/2005/8/layout/hProcess10"/>
    <dgm:cxn modelId="{6F10B37D-B22C-4723-9E3C-F467D2862495}" type="presParOf" srcId="{3FF2D7AC-1439-4634-8741-DF82FA267305}" destId="{557DC1F0-74B2-480B-9AA7-C94AF2937C30}" srcOrd="0" destOrd="0" presId="urn:microsoft.com/office/officeart/2005/8/layout/hProcess10"/>
    <dgm:cxn modelId="{083E47F3-F224-4CB0-B8C2-6519A6BA31CB}" type="presParOf" srcId="{3FF2D7AC-1439-4634-8741-DF82FA267305}" destId="{9834F6CD-5280-484F-B60E-1E213A8C49AF}" srcOrd="1" destOrd="0" presId="urn:microsoft.com/office/officeart/2005/8/layout/hProcess10"/>
    <dgm:cxn modelId="{F00FA713-9202-4EB3-BE4D-08BFF6F8EDFC}" type="presParOf" srcId="{CC8A2AE1-A7D0-4B30-90F8-E9C2A3DD82FF}" destId="{C1EE5767-966F-40CA-82D8-9FD446AD3513}" srcOrd="1" destOrd="0" presId="urn:microsoft.com/office/officeart/2005/8/layout/hProcess10"/>
    <dgm:cxn modelId="{E4386B41-95AE-4BD8-A188-30F8B9DC7AA6}" type="presParOf" srcId="{C1EE5767-966F-40CA-82D8-9FD446AD3513}" destId="{E022EF6B-CFF5-4F11-8D9E-BF3B2E0B4C6C}" srcOrd="0" destOrd="0" presId="urn:microsoft.com/office/officeart/2005/8/layout/hProcess10"/>
    <dgm:cxn modelId="{301F0B92-D8BB-48AA-A473-A7C85394F19F}" type="presParOf" srcId="{CC8A2AE1-A7D0-4B30-90F8-E9C2A3DD82FF}" destId="{865F35DD-F702-4973-917E-886CA09B0D49}" srcOrd="2" destOrd="0" presId="urn:microsoft.com/office/officeart/2005/8/layout/hProcess10"/>
    <dgm:cxn modelId="{848DA61A-720A-4C3B-8053-96967DB0624D}" type="presParOf" srcId="{865F35DD-F702-4973-917E-886CA09B0D49}" destId="{5E5A3162-D62F-41D7-8F91-6DFCB1A86A9C}" srcOrd="0" destOrd="0" presId="urn:microsoft.com/office/officeart/2005/8/layout/hProcess10"/>
    <dgm:cxn modelId="{8B42D44A-AE70-45EA-A783-0758BAD6D4B9}" type="presParOf" srcId="{865F35DD-F702-4973-917E-886CA09B0D49}" destId="{ABFE0E57-F395-4DE5-94E1-5C956F356B88}" srcOrd="1" destOrd="0" presId="urn:microsoft.com/office/officeart/2005/8/layout/hProcess10"/>
    <dgm:cxn modelId="{78782A60-8E3B-4821-A862-921FE9BD510A}" type="presParOf" srcId="{CC8A2AE1-A7D0-4B30-90F8-E9C2A3DD82FF}" destId="{7D88BC18-F59C-422E-B048-3ABD1D0E1F14}" srcOrd="3" destOrd="0" presId="urn:microsoft.com/office/officeart/2005/8/layout/hProcess10"/>
    <dgm:cxn modelId="{D8093DAA-C8C8-46C7-92ED-E964B04B9EE1}" type="presParOf" srcId="{7D88BC18-F59C-422E-B048-3ABD1D0E1F14}" destId="{32A28748-492C-4001-B321-97D410D8AEA7}" srcOrd="0" destOrd="0" presId="urn:microsoft.com/office/officeart/2005/8/layout/hProcess10"/>
    <dgm:cxn modelId="{6D4F0B39-18AE-4685-BCAF-1E41CE101B5B}" type="presParOf" srcId="{CC8A2AE1-A7D0-4B30-90F8-E9C2A3DD82FF}" destId="{3D4C0E6D-05D0-49B3-9250-CD6B4E5189F6}" srcOrd="4" destOrd="0" presId="urn:microsoft.com/office/officeart/2005/8/layout/hProcess10"/>
    <dgm:cxn modelId="{78D71CCD-0342-48E8-93DF-2C07E8068FF2}" type="presParOf" srcId="{3D4C0E6D-05D0-49B3-9250-CD6B4E5189F6}" destId="{4D90948A-8E04-4233-ADF7-1E90F212F452}" srcOrd="0" destOrd="0" presId="urn:microsoft.com/office/officeart/2005/8/layout/hProcess10"/>
    <dgm:cxn modelId="{C0C3A92D-122E-4AE2-99F4-1CDE4658DEB0}" type="presParOf" srcId="{3D4C0E6D-05D0-49B3-9250-CD6B4E5189F6}" destId="{3DC81AB5-6223-4D26-B903-7D6E2F663A3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B24A39-0176-4876-9493-4B50883597B5}" type="doc">
      <dgm:prSet loTypeId="urn:microsoft.com/office/officeart/2005/8/layout/radial4" loCatId="relationship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40B393E0-3613-44B5-A5E5-57F9A8C49D51}">
      <dgm:prSet phldrT="[Text]"/>
      <dgm:spPr>
        <a:solidFill>
          <a:srgbClr val="FF9999"/>
        </a:solidFill>
      </dgm:spPr>
      <dgm:t>
        <a:bodyPr/>
        <a:lstStyle/>
        <a:p>
          <a:r>
            <a:rPr lang="en-US" dirty="0" smtClean="0"/>
            <a:t>Data Mining</a:t>
          </a:r>
          <a:endParaRPr lang="id-ID" dirty="0"/>
        </a:p>
      </dgm:t>
    </dgm:pt>
    <dgm:pt modelId="{292647F9-9C01-4E1F-B7D3-64DB01D5540A}" type="parTrans" cxnId="{98F6CC7D-B76E-4604-A25C-12CC05D10F28}">
      <dgm:prSet/>
      <dgm:spPr/>
      <dgm:t>
        <a:bodyPr/>
        <a:lstStyle/>
        <a:p>
          <a:endParaRPr lang="id-ID"/>
        </a:p>
      </dgm:t>
    </dgm:pt>
    <dgm:pt modelId="{34DC68BA-A21B-4F9C-8FF1-440E3AD38B9A}" type="sibTrans" cxnId="{98F6CC7D-B76E-4604-A25C-12CC05D10F28}">
      <dgm:prSet/>
      <dgm:spPr/>
      <dgm:t>
        <a:bodyPr/>
        <a:lstStyle/>
        <a:p>
          <a:endParaRPr lang="id-ID"/>
        </a:p>
      </dgm:t>
    </dgm:pt>
    <dgm:pt modelId="{4455E332-4BFF-440E-81BB-8FB03C615FD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Machine Learning</a:t>
          </a:r>
          <a:endParaRPr lang="id-ID" dirty="0">
            <a:solidFill>
              <a:schemeClr val="bg1"/>
            </a:solidFill>
          </a:endParaRPr>
        </a:p>
      </dgm:t>
    </dgm:pt>
    <dgm:pt modelId="{3846071A-15FA-4B7A-8E46-9E44D865C858}" type="parTrans" cxnId="{6F1563FD-6205-4361-9717-6F7C3866DF9B}">
      <dgm:prSet/>
      <dgm:spPr>
        <a:solidFill>
          <a:srgbClr val="0070C0"/>
        </a:solidFill>
      </dgm:spPr>
      <dgm:t>
        <a:bodyPr/>
        <a:lstStyle/>
        <a:p>
          <a:endParaRPr lang="id-ID"/>
        </a:p>
      </dgm:t>
    </dgm:pt>
    <dgm:pt modelId="{9AC0D05C-DBD5-4E10-8B42-FCFBB355FBD6}" type="sibTrans" cxnId="{6F1563FD-6205-4361-9717-6F7C3866DF9B}">
      <dgm:prSet/>
      <dgm:spPr/>
      <dgm:t>
        <a:bodyPr/>
        <a:lstStyle/>
        <a:p>
          <a:endParaRPr lang="id-ID"/>
        </a:p>
      </dgm:t>
    </dgm:pt>
    <dgm:pt modelId="{F6B98948-FF4B-480D-B68D-9FE668BE06A8}">
      <dgm:prSet phldrT="[Text]"/>
      <dgm:spPr>
        <a:solidFill>
          <a:srgbClr val="6666FF"/>
        </a:solidFill>
      </dgm:spPr>
      <dgm:t>
        <a:bodyPr/>
        <a:lstStyle/>
        <a:p>
          <a:r>
            <a:rPr lang="en-US" dirty="0" smtClean="0"/>
            <a:t>Pattern Recognition</a:t>
          </a:r>
          <a:endParaRPr lang="id-ID" dirty="0"/>
        </a:p>
      </dgm:t>
    </dgm:pt>
    <dgm:pt modelId="{30B7012A-534C-4B7C-B56E-244F8C8D60FE}" type="parTrans" cxnId="{5BA637B6-7E07-425F-BC03-0B4A631324E1}">
      <dgm:prSet/>
      <dgm:spPr>
        <a:solidFill>
          <a:srgbClr val="6666FF"/>
        </a:solidFill>
      </dgm:spPr>
      <dgm:t>
        <a:bodyPr/>
        <a:lstStyle/>
        <a:p>
          <a:endParaRPr lang="id-ID"/>
        </a:p>
      </dgm:t>
    </dgm:pt>
    <dgm:pt modelId="{37E13D3B-FB31-4E6C-B138-AC18EB455D42}" type="sibTrans" cxnId="{5BA637B6-7E07-425F-BC03-0B4A631324E1}">
      <dgm:prSet/>
      <dgm:spPr/>
      <dgm:t>
        <a:bodyPr/>
        <a:lstStyle/>
        <a:p>
          <a:endParaRPr lang="id-ID"/>
        </a:p>
      </dgm:t>
    </dgm:pt>
    <dgm:pt modelId="{BE090A20-1AD7-473F-84B8-AD3E8018112F}">
      <dgm:prSet phldrT="[Text]"/>
      <dgm:spPr/>
      <dgm:t>
        <a:bodyPr/>
        <a:lstStyle/>
        <a:p>
          <a:r>
            <a:rPr lang="en-US" dirty="0" smtClean="0"/>
            <a:t>Statistics</a:t>
          </a:r>
          <a:endParaRPr lang="id-ID" dirty="0"/>
        </a:p>
      </dgm:t>
    </dgm:pt>
    <dgm:pt modelId="{D3DFCC87-B5DA-4A78-BA2E-8A85AF368A58}" type="parTrans" cxnId="{194EA226-6B1E-4A25-8128-BE2DA2D007F1}">
      <dgm:prSet/>
      <dgm:spPr/>
      <dgm:t>
        <a:bodyPr/>
        <a:lstStyle/>
        <a:p>
          <a:endParaRPr lang="id-ID"/>
        </a:p>
      </dgm:t>
    </dgm:pt>
    <dgm:pt modelId="{57A94D28-29B2-4D17-9500-B2F8F3219C01}" type="sibTrans" cxnId="{194EA226-6B1E-4A25-8128-BE2DA2D007F1}">
      <dgm:prSet/>
      <dgm:spPr/>
      <dgm:t>
        <a:bodyPr/>
        <a:lstStyle/>
        <a:p>
          <a:endParaRPr lang="id-ID"/>
        </a:p>
      </dgm:t>
    </dgm:pt>
    <dgm:pt modelId="{70B6F7BD-8A07-4AA4-A70D-DCC361590F82}">
      <dgm:prSet phldrT="[Text]"/>
      <dgm:spPr/>
      <dgm:t>
        <a:bodyPr/>
        <a:lstStyle/>
        <a:p>
          <a:r>
            <a:rPr lang="en-US" dirty="0" smtClean="0"/>
            <a:t>Computing Algorithms</a:t>
          </a:r>
          <a:endParaRPr lang="id-ID" dirty="0"/>
        </a:p>
      </dgm:t>
    </dgm:pt>
    <dgm:pt modelId="{DFE77454-DF4F-4C04-A2E3-93D37E5CB7D7}" type="parTrans" cxnId="{DD3FB65C-87AD-49C6-BB3F-1F0740DBEDF1}">
      <dgm:prSet/>
      <dgm:spPr/>
      <dgm:t>
        <a:bodyPr/>
        <a:lstStyle/>
        <a:p>
          <a:endParaRPr lang="id-ID"/>
        </a:p>
      </dgm:t>
    </dgm:pt>
    <dgm:pt modelId="{CAD232FE-F562-4E01-93DF-98F20C7D9A25}" type="sibTrans" cxnId="{DD3FB65C-87AD-49C6-BB3F-1F0740DBEDF1}">
      <dgm:prSet/>
      <dgm:spPr/>
      <dgm:t>
        <a:bodyPr/>
        <a:lstStyle/>
        <a:p>
          <a:endParaRPr lang="id-ID"/>
        </a:p>
      </dgm:t>
    </dgm:pt>
    <dgm:pt modelId="{079A136C-363C-47F4-BF1A-4DD9D377FD5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Database Technology</a:t>
          </a:r>
          <a:endParaRPr lang="id-ID" dirty="0"/>
        </a:p>
      </dgm:t>
    </dgm:pt>
    <dgm:pt modelId="{8A8CB69C-84EF-4C55-8450-5185CD9A0A38}" type="parTrans" cxnId="{8DCB0741-E804-4436-BC63-E3AC9E52B211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id-ID"/>
        </a:p>
      </dgm:t>
    </dgm:pt>
    <dgm:pt modelId="{14F231E4-9FEF-4DF6-B526-5F150B5E62EC}" type="sibTrans" cxnId="{8DCB0741-E804-4436-BC63-E3AC9E52B211}">
      <dgm:prSet/>
      <dgm:spPr/>
      <dgm:t>
        <a:bodyPr/>
        <a:lstStyle/>
        <a:p>
          <a:endParaRPr lang="id-ID"/>
        </a:p>
      </dgm:t>
    </dgm:pt>
    <dgm:pt modelId="{5C025130-33F3-49E9-BC98-6CC399832BA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High Performance Computing</a:t>
          </a:r>
          <a:endParaRPr lang="id-ID" dirty="0"/>
        </a:p>
      </dgm:t>
    </dgm:pt>
    <dgm:pt modelId="{820CB5EB-44F0-42EB-B18A-69F0E1E51A01}" type="parTrans" cxnId="{9E41388E-131C-4C92-A354-590C95D4B698}">
      <dgm:prSet/>
      <dgm:spPr>
        <a:solidFill>
          <a:srgbClr val="92D050"/>
        </a:solidFill>
      </dgm:spPr>
      <dgm:t>
        <a:bodyPr/>
        <a:lstStyle/>
        <a:p>
          <a:endParaRPr lang="id-ID"/>
        </a:p>
      </dgm:t>
    </dgm:pt>
    <dgm:pt modelId="{4E145FA5-B56B-40DD-820A-E7BCAAB78017}" type="sibTrans" cxnId="{9E41388E-131C-4C92-A354-590C95D4B698}">
      <dgm:prSet/>
      <dgm:spPr/>
      <dgm:t>
        <a:bodyPr/>
        <a:lstStyle/>
        <a:p>
          <a:endParaRPr lang="id-ID"/>
        </a:p>
      </dgm:t>
    </dgm:pt>
    <dgm:pt modelId="{AB39ABE4-B5F8-4B54-8A66-C2CAB9746111}" type="pres">
      <dgm:prSet presAssocID="{F3B24A39-0176-4876-9493-4B50883597B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3B04F820-6F7D-48DF-BACD-CC5C51BF7F8F}" type="pres">
      <dgm:prSet presAssocID="{40B393E0-3613-44B5-A5E5-57F9A8C49D51}" presName="centerShape" presStyleLbl="node0" presStyleIdx="0" presStyleCnt="1"/>
      <dgm:spPr/>
      <dgm:t>
        <a:bodyPr/>
        <a:lstStyle/>
        <a:p>
          <a:endParaRPr lang="id-ID"/>
        </a:p>
      </dgm:t>
    </dgm:pt>
    <dgm:pt modelId="{56C3B945-0285-4571-8E00-2AAD4320EF5C}" type="pres">
      <dgm:prSet presAssocID="{3846071A-15FA-4B7A-8E46-9E44D865C858}" presName="parTrans" presStyleLbl="bgSibTrans2D1" presStyleIdx="0" presStyleCnt="6"/>
      <dgm:spPr/>
      <dgm:t>
        <a:bodyPr/>
        <a:lstStyle/>
        <a:p>
          <a:endParaRPr lang="id-ID"/>
        </a:p>
      </dgm:t>
    </dgm:pt>
    <dgm:pt modelId="{3570FDA3-30F4-491B-A602-5F7C7164E496}" type="pres">
      <dgm:prSet presAssocID="{4455E332-4BFF-440E-81BB-8FB03C615FD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57B6AE2-1CFB-4BEE-AAE0-DCD3ED0F6AA2}" type="pres">
      <dgm:prSet presAssocID="{30B7012A-534C-4B7C-B56E-244F8C8D60FE}" presName="parTrans" presStyleLbl="bgSibTrans2D1" presStyleIdx="1" presStyleCnt="6"/>
      <dgm:spPr/>
      <dgm:t>
        <a:bodyPr/>
        <a:lstStyle/>
        <a:p>
          <a:endParaRPr lang="id-ID"/>
        </a:p>
      </dgm:t>
    </dgm:pt>
    <dgm:pt modelId="{F61EE86C-3DA3-4E41-9487-03CA279AA779}" type="pres">
      <dgm:prSet presAssocID="{F6B98948-FF4B-480D-B68D-9FE668BE06A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01407CB-5518-4B4C-9810-9625DD9E8B5D}" type="pres">
      <dgm:prSet presAssocID="{D3DFCC87-B5DA-4A78-BA2E-8A85AF368A58}" presName="parTrans" presStyleLbl="bgSibTrans2D1" presStyleIdx="2" presStyleCnt="6"/>
      <dgm:spPr/>
      <dgm:t>
        <a:bodyPr/>
        <a:lstStyle/>
        <a:p>
          <a:endParaRPr lang="id-ID"/>
        </a:p>
      </dgm:t>
    </dgm:pt>
    <dgm:pt modelId="{9BBA6376-612F-4976-B38D-6819EF15F966}" type="pres">
      <dgm:prSet presAssocID="{BE090A20-1AD7-473F-84B8-AD3E8018112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BEEF6B4-F273-46CA-A621-CFA42B986C37}" type="pres">
      <dgm:prSet presAssocID="{DFE77454-DF4F-4C04-A2E3-93D37E5CB7D7}" presName="parTrans" presStyleLbl="bgSibTrans2D1" presStyleIdx="3" presStyleCnt="6"/>
      <dgm:spPr/>
      <dgm:t>
        <a:bodyPr/>
        <a:lstStyle/>
        <a:p>
          <a:endParaRPr lang="id-ID"/>
        </a:p>
      </dgm:t>
    </dgm:pt>
    <dgm:pt modelId="{DC7277EA-701B-44E4-AD0E-821F83F6CBA5}" type="pres">
      <dgm:prSet presAssocID="{70B6F7BD-8A07-4AA4-A70D-DCC361590F8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787219D-2AC1-44EC-B186-194EDE435AF0}" type="pres">
      <dgm:prSet presAssocID="{8A8CB69C-84EF-4C55-8450-5185CD9A0A38}" presName="parTrans" presStyleLbl="bgSibTrans2D1" presStyleIdx="4" presStyleCnt="6"/>
      <dgm:spPr/>
      <dgm:t>
        <a:bodyPr/>
        <a:lstStyle/>
        <a:p>
          <a:endParaRPr lang="id-ID"/>
        </a:p>
      </dgm:t>
    </dgm:pt>
    <dgm:pt modelId="{52AF257B-7483-400F-88E8-38DEEF7AAD96}" type="pres">
      <dgm:prSet presAssocID="{079A136C-363C-47F4-BF1A-4DD9D377FD5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06C9849-515C-4A89-9661-74CA2806E87B}" type="pres">
      <dgm:prSet presAssocID="{820CB5EB-44F0-42EB-B18A-69F0E1E51A01}" presName="parTrans" presStyleLbl="bgSibTrans2D1" presStyleIdx="5" presStyleCnt="6"/>
      <dgm:spPr/>
      <dgm:t>
        <a:bodyPr/>
        <a:lstStyle/>
        <a:p>
          <a:endParaRPr lang="id-ID"/>
        </a:p>
      </dgm:t>
    </dgm:pt>
    <dgm:pt modelId="{564058A2-8D3E-40E3-A3BA-21D0ECA53862}" type="pres">
      <dgm:prSet presAssocID="{5C025130-33F3-49E9-BC98-6CC399832BA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0F0F2745-0D8F-4F00-B500-140CB654D611}" type="presOf" srcId="{5C025130-33F3-49E9-BC98-6CC399832BA8}" destId="{564058A2-8D3E-40E3-A3BA-21D0ECA53862}" srcOrd="0" destOrd="0" presId="urn:microsoft.com/office/officeart/2005/8/layout/radial4"/>
    <dgm:cxn modelId="{8DCB0741-E804-4436-BC63-E3AC9E52B211}" srcId="{40B393E0-3613-44B5-A5E5-57F9A8C49D51}" destId="{079A136C-363C-47F4-BF1A-4DD9D377FD52}" srcOrd="4" destOrd="0" parTransId="{8A8CB69C-84EF-4C55-8450-5185CD9A0A38}" sibTransId="{14F231E4-9FEF-4DF6-B526-5F150B5E62EC}"/>
    <dgm:cxn modelId="{5463170B-B464-42BB-872E-BE8FB16FC5DC}" type="presOf" srcId="{BE090A20-1AD7-473F-84B8-AD3E8018112F}" destId="{9BBA6376-612F-4976-B38D-6819EF15F966}" srcOrd="0" destOrd="0" presId="urn:microsoft.com/office/officeart/2005/8/layout/radial4"/>
    <dgm:cxn modelId="{9E41388E-131C-4C92-A354-590C95D4B698}" srcId="{40B393E0-3613-44B5-A5E5-57F9A8C49D51}" destId="{5C025130-33F3-49E9-BC98-6CC399832BA8}" srcOrd="5" destOrd="0" parTransId="{820CB5EB-44F0-42EB-B18A-69F0E1E51A01}" sibTransId="{4E145FA5-B56B-40DD-820A-E7BCAAB78017}"/>
    <dgm:cxn modelId="{3F5C70F6-6532-4061-A463-54DE983F0823}" type="presOf" srcId="{079A136C-363C-47F4-BF1A-4DD9D377FD52}" destId="{52AF257B-7483-400F-88E8-38DEEF7AAD96}" srcOrd="0" destOrd="0" presId="urn:microsoft.com/office/officeart/2005/8/layout/radial4"/>
    <dgm:cxn modelId="{6F1563FD-6205-4361-9717-6F7C3866DF9B}" srcId="{40B393E0-3613-44B5-A5E5-57F9A8C49D51}" destId="{4455E332-4BFF-440E-81BB-8FB03C615FD1}" srcOrd="0" destOrd="0" parTransId="{3846071A-15FA-4B7A-8E46-9E44D865C858}" sibTransId="{9AC0D05C-DBD5-4E10-8B42-FCFBB355FBD6}"/>
    <dgm:cxn modelId="{526B1197-FDD1-4E2F-817C-B6252BF7E875}" type="presOf" srcId="{F6B98948-FF4B-480D-B68D-9FE668BE06A8}" destId="{F61EE86C-3DA3-4E41-9487-03CA279AA779}" srcOrd="0" destOrd="0" presId="urn:microsoft.com/office/officeart/2005/8/layout/radial4"/>
    <dgm:cxn modelId="{5A9D92E1-E67D-4A62-BB09-C097984B83B8}" type="presOf" srcId="{8A8CB69C-84EF-4C55-8450-5185CD9A0A38}" destId="{8787219D-2AC1-44EC-B186-194EDE435AF0}" srcOrd="0" destOrd="0" presId="urn:microsoft.com/office/officeart/2005/8/layout/radial4"/>
    <dgm:cxn modelId="{194EA226-6B1E-4A25-8128-BE2DA2D007F1}" srcId="{40B393E0-3613-44B5-A5E5-57F9A8C49D51}" destId="{BE090A20-1AD7-473F-84B8-AD3E8018112F}" srcOrd="2" destOrd="0" parTransId="{D3DFCC87-B5DA-4A78-BA2E-8A85AF368A58}" sibTransId="{57A94D28-29B2-4D17-9500-B2F8F3219C01}"/>
    <dgm:cxn modelId="{92FEA77D-E7C7-4960-B644-312DB0973017}" type="presOf" srcId="{D3DFCC87-B5DA-4A78-BA2E-8A85AF368A58}" destId="{D01407CB-5518-4B4C-9810-9625DD9E8B5D}" srcOrd="0" destOrd="0" presId="urn:microsoft.com/office/officeart/2005/8/layout/radial4"/>
    <dgm:cxn modelId="{95EA8ACA-6B88-4FF6-8398-74E002708B2D}" type="presOf" srcId="{4455E332-4BFF-440E-81BB-8FB03C615FD1}" destId="{3570FDA3-30F4-491B-A602-5F7C7164E496}" srcOrd="0" destOrd="0" presId="urn:microsoft.com/office/officeart/2005/8/layout/radial4"/>
    <dgm:cxn modelId="{DD3FB65C-87AD-49C6-BB3F-1F0740DBEDF1}" srcId="{40B393E0-3613-44B5-A5E5-57F9A8C49D51}" destId="{70B6F7BD-8A07-4AA4-A70D-DCC361590F82}" srcOrd="3" destOrd="0" parTransId="{DFE77454-DF4F-4C04-A2E3-93D37E5CB7D7}" sibTransId="{CAD232FE-F562-4E01-93DF-98F20C7D9A25}"/>
    <dgm:cxn modelId="{5ED1F8D2-4AEE-4AC9-8B52-0E37F0E3970B}" type="presOf" srcId="{30B7012A-534C-4B7C-B56E-244F8C8D60FE}" destId="{D57B6AE2-1CFB-4BEE-AAE0-DCD3ED0F6AA2}" srcOrd="0" destOrd="0" presId="urn:microsoft.com/office/officeart/2005/8/layout/radial4"/>
    <dgm:cxn modelId="{84E576B3-771A-4137-B2D1-1791227EC93B}" type="presOf" srcId="{F3B24A39-0176-4876-9493-4B50883597B5}" destId="{AB39ABE4-B5F8-4B54-8A66-C2CAB9746111}" srcOrd="0" destOrd="0" presId="urn:microsoft.com/office/officeart/2005/8/layout/radial4"/>
    <dgm:cxn modelId="{957AEF0A-F95C-4118-BA16-4829A3DCBA5E}" type="presOf" srcId="{40B393E0-3613-44B5-A5E5-57F9A8C49D51}" destId="{3B04F820-6F7D-48DF-BACD-CC5C51BF7F8F}" srcOrd="0" destOrd="0" presId="urn:microsoft.com/office/officeart/2005/8/layout/radial4"/>
    <dgm:cxn modelId="{27A5446A-C2A3-46FA-8705-A49A97E8B2CE}" type="presOf" srcId="{70B6F7BD-8A07-4AA4-A70D-DCC361590F82}" destId="{DC7277EA-701B-44E4-AD0E-821F83F6CBA5}" srcOrd="0" destOrd="0" presId="urn:microsoft.com/office/officeart/2005/8/layout/radial4"/>
    <dgm:cxn modelId="{553C8CED-CDD1-4CC3-B9B5-8E2044D91756}" type="presOf" srcId="{3846071A-15FA-4B7A-8E46-9E44D865C858}" destId="{56C3B945-0285-4571-8E00-2AAD4320EF5C}" srcOrd="0" destOrd="0" presId="urn:microsoft.com/office/officeart/2005/8/layout/radial4"/>
    <dgm:cxn modelId="{98F6CC7D-B76E-4604-A25C-12CC05D10F28}" srcId="{F3B24A39-0176-4876-9493-4B50883597B5}" destId="{40B393E0-3613-44B5-A5E5-57F9A8C49D51}" srcOrd="0" destOrd="0" parTransId="{292647F9-9C01-4E1F-B7D3-64DB01D5540A}" sibTransId="{34DC68BA-A21B-4F9C-8FF1-440E3AD38B9A}"/>
    <dgm:cxn modelId="{41DD71BC-2E38-4457-9E03-6FFDE4046046}" type="presOf" srcId="{DFE77454-DF4F-4C04-A2E3-93D37E5CB7D7}" destId="{9BEEF6B4-F273-46CA-A621-CFA42B986C37}" srcOrd="0" destOrd="0" presId="urn:microsoft.com/office/officeart/2005/8/layout/radial4"/>
    <dgm:cxn modelId="{2CF76138-73C9-48A4-A8E8-0BBC2EDC69EA}" type="presOf" srcId="{820CB5EB-44F0-42EB-B18A-69F0E1E51A01}" destId="{006C9849-515C-4A89-9661-74CA2806E87B}" srcOrd="0" destOrd="0" presId="urn:microsoft.com/office/officeart/2005/8/layout/radial4"/>
    <dgm:cxn modelId="{5BA637B6-7E07-425F-BC03-0B4A631324E1}" srcId="{40B393E0-3613-44B5-A5E5-57F9A8C49D51}" destId="{F6B98948-FF4B-480D-B68D-9FE668BE06A8}" srcOrd="1" destOrd="0" parTransId="{30B7012A-534C-4B7C-B56E-244F8C8D60FE}" sibTransId="{37E13D3B-FB31-4E6C-B138-AC18EB455D42}"/>
    <dgm:cxn modelId="{0F1DD418-5CDE-443D-B1CB-D50A171368DD}" type="presParOf" srcId="{AB39ABE4-B5F8-4B54-8A66-C2CAB9746111}" destId="{3B04F820-6F7D-48DF-BACD-CC5C51BF7F8F}" srcOrd="0" destOrd="0" presId="urn:microsoft.com/office/officeart/2005/8/layout/radial4"/>
    <dgm:cxn modelId="{E9CDA2F1-30DE-43E4-B7C7-A5B0B89F40BF}" type="presParOf" srcId="{AB39ABE4-B5F8-4B54-8A66-C2CAB9746111}" destId="{56C3B945-0285-4571-8E00-2AAD4320EF5C}" srcOrd="1" destOrd="0" presId="urn:microsoft.com/office/officeart/2005/8/layout/radial4"/>
    <dgm:cxn modelId="{61FAC461-1917-4DDF-9342-4FE97701A114}" type="presParOf" srcId="{AB39ABE4-B5F8-4B54-8A66-C2CAB9746111}" destId="{3570FDA3-30F4-491B-A602-5F7C7164E496}" srcOrd="2" destOrd="0" presId="urn:microsoft.com/office/officeart/2005/8/layout/radial4"/>
    <dgm:cxn modelId="{0D438CF7-0903-49D2-8DE2-74D53CC81BD8}" type="presParOf" srcId="{AB39ABE4-B5F8-4B54-8A66-C2CAB9746111}" destId="{D57B6AE2-1CFB-4BEE-AAE0-DCD3ED0F6AA2}" srcOrd="3" destOrd="0" presId="urn:microsoft.com/office/officeart/2005/8/layout/radial4"/>
    <dgm:cxn modelId="{98641B28-4103-4E44-AFAB-23C8175FF488}" type="presParOf" srcId="{AB39ABE4-B5F8-4B54-8A66-C2CAB9746111}" destId="{F61EE86C-3DA3-4E41-9487-03CA279AA779}" srcOrd="4" destOrd="0" presId="urn:microsoft.com/office/officeart/2005/8/layout/radial4"/>
    <dgm:cxn modelId="{E03064F0-33CD-45FA-AF9C-A942BEE12A6C}" type="presParOf" srcId="{AB39ABE4-B5F8-4B54-8A66-C2CAB9746111}" destId="{D01407CB-5518-4B4C-9810-9625DD9E8B5D}" srcOrd="5" destOrd="0" presId="urn:microsoft.com/office/officeart/2005/8/layout/radial4"/>
    <dgm:cxn modelId="{86EE1CF9-E0FB-4E33-961A-C27ACAA5F1B9}" type="presParOf" srcId="{AB39ABE4-B5F8-4B54-8A66-C2CAB9746111}" destId="{9BBA6376-612F-4976-B38D-6819EF15F966}" srcOrd="6" destOrd="0" presId="urn:microsoft.com/office/officeart/2005/8/layout/radial4"/>
    <dgm:cxn modelId="{F2F3071B-CCB0-44C9-A072-9BFF7F5D11DA}" type="presParOf" srcId="{AB39ABE4-B5F8-4B54-8A66-C2CAB9746111}" destId="{9BEEF6B4-F273-46CA-A621-CFA42B986C37}" srcOrd="7" destOrd="0" presId="urn:microsoft.com/office/officeart/2005/8/layout/radial4"/>
    <dgm:cxn modelId="{7DBB98DA-6203-447D-BAA6-B4DC50B03909}" type="presParOf" srcId="{AB39ABE4-B5F8-4B54-8A66-C2CAB9746111}" destId="{DC7277EA-701B-44E4-AD0E-821F83F6CBA5}" srcOrd="8" destOrd="0" presId="urn:microsoft.com/office/officeart/2005/8/layout/radial4"/>
    <dgm:cxn modelId="{77F8AE8B-43FF-4639-84F0-EF533A625800}" type="presParOf" srcId="{AB39ABE4-B5F8-4B54-8A66-C2CAB9746111}" destId="{8787219D-2AC1-44EC-B186-194EDE435AF0}" srcOrd="9" destOrd="0" presId="urn:microsoft.com/office/officeart/2005/8/layout/radial4"/>
    <dgm:cxn modelId="{A38C5995-41F1-44A0-9DF0-052C81750E8E}" type="presParOf" srcId="{AB39ABE4-B5F8-4B54-8A66-C2CAB9746111}" destId="{52AF257B-7483-400F-88E8-38DEEF7AAD96}" srcOrd="10" destOrd="0" presId="urn:microsoft.com/office/officeart/2005/8/layout/radial4"/>
    <dgm:cxn modelId="{7F8CFC1D-5A4D-448D-9D9A-B0CAE6877FDC}" type="presParOf" srcId="{AB39ABE4-B5F8-4B54-8A66-C2CAB9746111}" destId="{006C9849-515C-4A89-9661-74CA2806E87B}" srcOrd="11" destOrd="0" presId="urn:microsoft.com/office/officeart/2005/8/layout/radial4"/>
    <dgm:cxn modelId="{1087B269-3BE1-4E50-BE14-CD36B2B6CC27}" type="presParOf" srcId="{AB39ABE4-B5F8-4B54-8A66-C2CAB9746111}" destId="{564058A2-8D3E-40E3-A3BA-21D0ECA53862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A5CEDE-2746-4A21-8E59-3E9D484D95B5}" type="doc">
      <dgm:prSet loTypeId="urn:microsoft.com/office/officeart/2005/8/layout/cycle6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9BD3979D-1D58-4B42-AB99-1FB45BF8E785}">
      <dgm:prSet phldrT="[Text]"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1.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Estimasi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8D8342A0-26AD-439E-9215-C9205FD7FE26}" type="parTrans" cxnId="{4DDF81DA-A5B6-43F1-B4EC-D48C06538C55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343328AC-682D-4E1D-9D69-418D948A3BEC}" type="sibTrans" cxnId="{4DDF81DA-A5B6-43F1-B4EC-D48C06538C55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C0031864-8468-4A00-A133-A36FA24C307B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2.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Prediksi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80461DC3-B42A-4886-AC04-ADFD0AAE5179}" type="parTrans" cxnId="{6DB2284C-C2BF-43DB-99CE-F1EA5C3994ED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7E267213-C640-4DAE-A928-AB69EB05E33C}" type="sibTrans" cxnId="{6DB2284C-C2BF-43DB-99CE-F1EA5C3994ED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798F46A6-7FC1-483D-8F1B-B6956003CFAA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3.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Klasifikasi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EC4BB236-17F8-4F3D-90AB-EAE9C6AA46DB}" type="parTrans" cxnId="{1C93DD4D-4C8A-4799-B758-4D11D68B39A1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EC34444-9BE0-4477-AB40-C50DEF883443}" type="sibTrans" cxnId="{1C93DD4D-4C8A-4799-B758-4D11D68B39A1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7A2B2FC-6528-425C-BA35-4407A4DE30C1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4.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Klastering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0F671EFA-FA89-493B-A2A5-F6048256756B}" type="parTrans" cxnId="{4C013BD4-3FEF-4B72-BFDE-8D6F1A0DC0C9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014263B0-2170-48FD-8B60-37DFA78344E8}" type="sibTrans" cxnId="{4C013BD4-3FEF-4B72-BFDE-8D6F1A0DC0C9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501577E-2354-4A0C-919F-2E67C006A1E3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5.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Asosiasi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1AC000BD-241B-402E-A689-E9243D1FDC26}" type="parTrans" cxnId="{E6F057DC-A02D-4CE1-92DD-FE34463C34E6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9EC9775-F45A-44B1-8D1F-8159A68378D5}" type="sibTrans" cxnId="{E6F057DC-A02D-4CE1-92DD-FE34463C34E6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965120F9-7510-434E-AAE3-D04167ABA3BB}" type="pres">
      <dgm:prSet presAssocID="{ABA5CEDE-2746-4A21-8E59-3E9D484D95B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6F4FA1C3-D2A0-4381-BDFE-288A25B936DA}" type="pres">
      <dgm:prSet presAssocID="{9BD3979D-1D58-4B42-AB99-1FB45BF8E785}" presName="node" presStyleLbl="node1" presStyleIdx="0" presStyleCnt="5" custScaleX="14808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D575DF7-1EBE-4AA1-8D49-E60F8BEA2E05}" type="pres">
      <dgm:prSet presAssocID="{9BD3979D-1D58-4B42-AB99-1FB45BF8E785}" presName="spNode" presStyleCnt="0"/>
      <dgm:spPr/>
      <dgm:t>
        <a:bodyPr/>
        <a:lstStyle/>
        <a:p>
          <a:endParaRPr lang="en-US"/>
        </a:p>
      </dgm:t>
    </dgm:pt>
    <dgm:pt modelId="{1D91136C-911A-4D2F-BB5F-D79DECB50858}" type="pres">
      <dgm:prSet presAssocID="{343328AC-682D-4E1D-9D69-418D948A3BEC}" presName="sibTrans" presStyleLbl="sibTrans1D1" presStyleIdx="0" presStyleCnt="5"/>
      <dgm:spPr/>
      <dgm:t>
        <a:bodyPr/>
        <a:lstStyle/>
        <a:p>
          <a:endParaRPr lang="id-ID"/>
        </a:p>
      </dgm:t>
    </dgm:pt>
    <dgm:pt modelId="{40D7DDBF-AA28-4557-8BB8-C45A812C553E}" type="pres">
      <dgm:prSet presAssocID="{C0031864-8468-4A00-A133-A36FA24C307B}" presName="node" presStyleLbl="node1" presStyleIdx="1" presStyleCnt="5" custScaleX="148083" custRadScaleRad="107737" custRadScaleInc="3576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DB542D2-61F8-448E-9F65-A8DCA4615B45}" type="pres">
      <dgm:prSet presAssocID="{C0031864-8468-4A00-A133-A36FA24C307B}" presName="spNode" presStyleCnt="0"/>
      <dgm:spPr/>
      <dgm:t>
        <a:bodyPr/>
        <a:lstStyle/>
        <a:p>
          <a:endParaRPr lang="en-US"/>
        </a:p>
      </dgm:t>
    </dgm:pt>
    <dgm:pt modelId="{DD9BA5DB-6A48-475B-8CFF-14A8EC78B08C}" type="pres">
      <dgm:prSet presAssocID="{7E267213-C640-4DAE-A928-AB69EB05E33C}" presName="sibTrans" presStyleLbl="sibTrans1D1" presStyleIdx="1" presStyleCnt="5"/>
      <dgm:spPr/>
      <dgm:t>
        <a:bodyPr/>
        <a:lstStyle/>
        <a:p>
          <a:endParaRPr lang="id-ID"/>
        </a:p>
      </dgm:t>
    </dgm:pt>
    <dgm:pt modelId="{80C8888A-33EE-424E-90E3-61E52784F128}" type="pres">
      <dgm:prSet presAssocID="{798F46A6-7FC1-483D-8F1B-B6956003CFAA}" presName="node" presStyleLbl="node1" presStyleIdx="2" presStyleCnt="5" custScaleX="161966" custRadScaleRad="116981" custRadScaleInc="-4705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DF1AEA0-0F94-4A68-98BB-BB387A7BFE5C}" type="pres">
      <dgm:prSet presAssocID="{798F46A6-7FC1-483D-8F1B-B6956003CFAA}" presName="spNode" presStyleCnt="0"/>
      <dgm:spPr/>
      <dgm:t>
        <a:bodyPr/>
        <a:lstStyle/>
        <a:p>
          <a:endParaRPr lang="en-US"/>
        </a:p>
      </dgm:t>
    </dgm:pt>
    <dgm:pt modelId="{E22C771A-FB35-4D4F-B6F4-B7CB32147657}" type="pres">
      <dgm:prSet presAssocID="{4EC34444-9BE0-4477-AB40-C50DEF883443}" presName="sibTrans" presStyleLbl="sibTrans1D1" presStyleIdx="2" presStyleCnt="5"/>
      <dgm:spPr/>
      <dgm:t>
        <a:bodyPr/>
        <a:lstStyle/>
        <a:p>
          <a:endParaRPr lang="id-ID"/>
        </a:p>
      </dgm:t>
    </dgm:pt>
    <dgm:pt modelId="{68B06E50-C35E-4EF5-9EFB-005093727407}" type="pres">
      <dgm:prSet presAssocID="{47A2B2FC-6528-425C-BA35-4407A4DE30C1}" presName="node" presStyleLbl="node1" presStyleIdx="3" presStyleCnt="5" custScaleX="161966" custRadScaleRad="117719" custRadScaleInc="4843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56549AB-82C6-4D57-95B3-8AB97E5D2245}" type="pres">
      <dgm:prSet presAssocID="{47A2B2FC-6528-425C-BA35-4407A4DE30C1}" presName="spNode" presStyleCnt="0"/>
      <dgm:spPr/>
      <dgm:t>
        <a:bodyPr/>
        <a:lstStyle/>
        <a:p>
          <a:endParaRPr lang="en-US"/>
        </a:p>
      </dgm:t>
    </dgm:pt>
    <dgm:pt modelId="{1F0C0026-3CC9-4865-B0BC-FC7DBCF64595}" type="pres">
      <dgm:prSet presAssocID="{014263B0-2170-48FD-8B60-37DFA78344E8}" presName="sibTrans" presStyleLbl="sibTrans1D1" presStyleIdx="3" presStyleCnt="5"/>
      <dgm:spPr/>
      <dgm:t>
        <a:bodyPr/>
        <a:lstStyle/>
        <a:p>
          <a:endParaRPr lang="id-ID"/>
        </a:p>
      </dgm:t>
    </dgm:pt>
    <dgm:pt modelId="{FF950479-4B3B-486D-B2F7-C4FEA2528E10}" type="pres">
      <dgm:prSet presAssocID="{4501577E-2354-4A0C-919F-2E67C006A1E3}" presName="node" presStyleLbl="node1" presStyleIdx="4" presStyleCnt="5" custScaleX="148083" custRadScaleRad="107272" custRadScaleInc="-3364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F684757-582C-4583-AFE0-996875EB0AC4}" type="pres">
      <dgm:prSet presAssocID="{4501577E-2354-4A0C-919F-2E67C006A1E3}" presName="spNode" presStyleCnt="0"/>
      <dgm:spPr/>
      <dgm:t>
        <a:bodyPr/>
        <a:lstStyle/>
        <a:p>
          <a:endParaRPr lang="en-US"/>
        </a:p>
      </dgm:t>
    </dgm:pt>
    <dgm:pt modelId="{36CE7F71-26D8-44B3-B9B7-D07E00DC3575}" type="pres">
      <dgm:prSet presAssocID="{49EC9775-F45A-44B1-8D1F-8159A68378D5}" presName="sibTrans" presStyleLbl="sibTrans1D1" presStyleIdx="4" presStyleCnt="5"/>
      <dgm:spPr/>
      <dgm:t>
        <a:bodyPr/>
        <a:lstStyle/>
        <a:p>
          <a:endParaRPr lang="id-ID"/>
        </a:p>
      </dgm:t>
    </dgm:pt>
  </dgm:ptLst>
  <dgm:cxnLst>
    <dgm:cxn modelId="{7462645F-A210-40E3-B12C-BE42EB393C5F}" type="presOf" srcId="{7E267213-C640-4DAE-A928-AB69EB05E33C}" destId="{DD9BA5DB-6A48-475B-8CFF-14A8EC78B08C}" srcOrd="0" destOrd="0" presId="urn:microsoft.com/office/officeart/2005/8/layout/cycle6"/>
    <dgm:cxn modelId="{4C013BD4-3FEF-4B72-BFDE-8D6F1A0DC0C9}" srcId="{ABA5CEDE-2746-4A21-8E59-3E9D484D95B5}" destId="{47A2B2FC-6528-425C-BA35-4407A4DE30C1}" srcOrd="3" destOrd="0" parTransId="{0F671EFA-FA89-493B-A2A5-F6048256756B}" sibTransId="{014263B0-2170-48FD-8B60-37DFA78344E8}"/>
    <dgm:cxn modelId="{126E1A15-A29B-4175-802C-19A802A02F8D}" type="presOf" srcId="{9BD3979D-1D58-4B42-AB99-1FB45BF8E785}" destId="{6F4FA1C3-D2A0-4381-BDFE-288A25B936DA}" srcOrd="0" destOrd="0" presId="urn:microsoft.com/office/officeart/2005/8/layout/cycle6"/>
    <dgm:cxn modelId="{6DB2284C-C2BF-43DB-99CE-F1EA5C3994ED}" srcId="{ABA5CEDE-2746-4A21-8E59-3E9D484D95B5}" destId="{C0031864-8468-4A00-A133-A36FA24C307B}" srcOrd="1" destOrd="0" parTransId="{80461DC3-B42A-4886-AC04-ADFD0AAE5179}" sibTransId="{7E267213-C640-4DAE-A928-AB69EB05E33C}"/>
    <dgm:cxn modelId="{63505028-90F0-453E-A518-25AC86EC0B19}" type="presOf" srcId="{343328AC-682D-4E1D-9D69-418D948A3BEC}" destId="{1D91136C-911A-4D2F-BB5F-D79DECB50858}" srcOrd="0" destOrd="0" presId="urn:microsoft.com/office/officeart/2005/8/layout/cycle6"/>
    <dgm:cxn modelId="{61AA4986-6275-4C32-B980-2B643BBE73B8}" type="presOf" srcId="{49EC9775-F45A-44B1-8D1F-8159A68378D5}" destId="{36CE7F71-26D8-44B3-B9B7-D07E00DC3575}" srcOrd="0" destOrd="0" presId="urn:microsoft.com/office/officeart/2005/8/layout/cycle6"/>
    <dgm:cxn modelId="{319784F5-6536-425A-A615-A0893B2A7B4D}" type="presOf" srcId="{798F46A6-7FC1-483D-8F1B-B6956003CFAA}" destId="{80C8888A-33EE-424E-90E3-61E52784F128}" srcOrd="0" destOrd="0" presId="urn:microsoft.com/office/officeart/2005/8/layout/cycle6"/>
    <dgm:cxn modelId="{4DDF81DA-A5B6-43F1-B4EC-D48C06538C55}" srcId="{ABA5CEDE-2746-4A21-8E59-3E9D484D95B5}" destId="{9BD3979D-1D58-4B42-AB99-1FB45BF8E785}" srcOrd="0" destOrd="0" parTransId="{8D8342A0-26AD-439E-9215-C9205FD7FE26}" sibTransId="{343328AC-682D-4E1D-9D69-418D948A3BEC}"/>
    <dgm:cxn modelId="{E6F057DC-A02D-4CE1-92DD-FE34463C34E6}" srcId="{ABA5CEDE-2746-4A21-8E59-3E9D484D95B5}" destId="{4501577E-2354-4A0C-919F-2E67C006A1E3}" srcOrd="4" destOrd="0" parTransId="{1AC000BD-241B-402E-A689-E9243D1FDC26}" sibTransId="{49EC9775-F45A-44B1-8D1F-8159A68378D5}"/>
    <dgm:cxn modelId="{4F3F9439-869A-414E-A0C3-31B6FC466674}" type="presOf" srcId="{ABA5CEDE-2746-4A21-8E59-3E9D484D95B5}" destId="{965120F9-7510-434E-AAE3-D04167ABA3BB}" srcOrd="0" destOrd="0" presId="urn:microsoft.com/office/officeart/2005/8/layout/cycle6"/>
    <dgm:cxn modelId="{CCE43855-19A6-4BE4-AE0D-A2FCE1E1208B}" type="presOf" srcId="{C0031864-8468-4A00-A133-A36FA24C307B}" destId="{40D7DDBF-AA28-4557-8BB8-C45A812C553E}" srcOrd="0" destOrd="0" presId="urn:microsoft.com/office/officeart/2005/8/layout/cycle6"/>
    <dgm:cxn modelId="{E0BA7920-9B51-44ED-93A3-3F3F7CC96B33}" type="presOf" srcId="{4501577E-2354-4A0C-919F-2E67C006A1E3}" destId="{FF950479-4B3B-486D-B2F7-C4FEA2528E10}" srcOrd="0" destOrd="0" presId="urn:microsoft.com/office/officeart/2005/8/layout/cycle6"/>
    <dgm:cxn modelId="{0A69A090-B5C7-4E5F-9483-44C22BA4565B}" type="presOf" srcId="{4EC34444-9BE0-4477-AB40-C50DEF883443}" destId="{E22C771A-FB35-4D4F-B6F4-B7CB32147657}" srcOrd="0" destOrd="0" presId="urn:microsoft.com/office/officeart/2005/8/layout/cycle6"/>
    <dgm:cxn modelId="{D8F79453-C886-455C-ABEA-4BA78FCC79B9}" type="presOf" srcId="{014263B0-2170-48FD-8B60-37DFA78344E8}" destId="{1F0C0026-3CC9-4865-B0BC-FC7DBCF64595}" srcOrd="0" destOrd="0" presId="urn:microsoft.com/office/officeart/2005/8/layout/cycle6"/>
    <dgm:cxn modelId="{1C93DD4D-4C8A-4799-B758-4D11D68B39A1}" srcId="{ABA5CEDE-2746-4A21-8E59-3E9D484D95B5}" destId="{798F46A6-7FC1-483D-8F1B-B6956003CFAA}" srcOrd="2" destOrd="0" parTransId="{EC4BB236-17F8-4F3D-90AB-EAE9C6AA46DB}" sibTransId="{4EC34444-9BE0-4477-AB40-C50DEF883443}"/>
    <dgm:cxn modelId="{8DDDADCA-3843-4FAB-ABEB-9478AF55A589}" type="presOf" srcId="{47A2B2FC-6528-425C-BA35-4407A4DE30C1}" destId="{68B06E50-C35E-4EF5-9EFB-005093727407}" srcOrd="0" destOrd="0" presId="urn:microsoft.com/office/officeart/2005/8/layout/cycle6"/>
    <dgm:cxn modelId="{B11CE13B-908D-42FB-9D8F-DD861D592200}" type="presParOf" srcId="{965120F9-7510-434E-AAE3-D04167ABA3BB}" destId="{6F4FA1C3-D2A0-4381-BDFE-288A25B936DA}" srcOrd="0" destOrd="0" presId="urn:microsoft.com/office/officeart/2005/8/layout/cycle6"/>
    <dgm:cxn modelId="{91E4C103-92B7-4281-AE9C-F863B776B469}" type="presParOf" srcId="{965120F9-7510-434E-AAE3-D04167ABA3BB}" destId="{FD575DF7-1EBE-4AA1-8D49-E60F8BEA2E05}" srcOrd="1" destOrd="0" presId="urn:microsoft.com/office/officeart/2005/8/layout/cycle6"/>
    <dgm:cxn modelId="{4A409E83-FC13-49DC-817D-A292B52E8A98}" type="presParOf" srcId="{965120F9-7510-434E-AAE3-D04167ABA3BB}" destId="{1D91136C-911A-4D2F-BB5F-D79DECB50858}" srcOrd="2" destOrd="0" presId="urn:microsoft.com/office/officeart/2005/8/layout/cycle6"/>
    <dgm:cxn modelId="{EAFCDABF-A10C-4FB9-9967-0C80B9418EE6}" type="presParOf" srcId="{965120F9-7510-434E-AAE3-D04167ABA3BB}" destId="{40D7DDBF-AA28-4557-8BB8-C45A812C553E}" srcOrd="3" destOrd="0" presId="urn:microsoft.com/office/officeart/2005/8/layout/cycle6"/>
    <dgm:cxn modelId="{40B4AB0A-3D85-4ACC-AD8F-76E9125C4527}" type="presParOf" srcId="{965120F9-7510-434E-AAE3-D04167ABA3BB}" destId="{8DB542D2-61F8-448E-9F65-A8DCA4615B45}" srcOrd="4" destOrd="0" presId="urn:microsoft.com/office/officeart/2005/8/layout/cycle6"/>
    <dgm:cxn modelId="{A17C0625-DD00-4EEF-BC08-9AF220826606}" type="presParOf" srcId="{965120F9-7510-434E-AAE3-D04167ABA3BB}" destId="{DD9BA5DB-6A48-475B-8CFF-14A8EC78B08C}" srcOrd="5" destOrd="0" presId="urn:microsoft.com/office/officeart/2005/8/layout/cycle6"/>
    <dgm:cxn modelId="{C4155B4E-33BC-4ECB-BD82-DC4C83BCF4D2}" type="presParOf" srcId="{965120F9-7510-434E-AAE3-D04167ABA3BB}" destId="{80C8888A-33EE-424E-90E3-61E52784F128}" srcOrd="6" destOrd="0" presId="urn:microsoft.com/office/officeart/2005/8/layout/cycle6"/>
    <dgm:cxn modelId="{C3AA7A85-2BF7-4A1B-B793-CA865FB34D6A}" type="presParOf" srcId="{965120F9-7510-434E-AAE3-D04167ABA3BB}" destId="{6DF1AEA0-0F94-4A68-98BB-BB387A7BFE5C}" srcOrd="7" destOrd="0" presId="urn:microsoft.com/office/officeart/2005/8/layout/cycle6"/>
    <dgm:cxn modelId="{689539EE-2418-4330-B6B6-3EE149012D7E}" type="presParOf" srcId="{965120F9-7510-434E-AAE3-D04167ABA3BB}" destId="{E22C771A-FB35-4D4F-B6F4-B7CB32147657}" srcOrd="8" destOrd="0" presId="urn:microsoft.com/office/officeart/2005/8/layout/cycle6"/>
    <dgm:cxn modelId="{664E8A43-E809-4574-BD3A-08887367D644}" type="presParOf" srcId="{965120F9-7510-434E-AAE3-D04167ABA3BB}" destId="{68B06E50-C35E-4EF5-9EFB-005093727407}" srcOrd="9" destOrd="0" presId="urn:microsoft.com/office/officeart/2005/8/layout/cycle6"/>
    <dgm:cxn modelId="{E7624726-590D-4F1D-AEAC-47AA4EFA4919}" type="presParOf" srcId="{965120F9-7510-434E-AAE3-D04167ABA3BB}" destId="{A56549AB-82C6-4D57-95B3-8AB97E5D2245}" srcOrd="10" destOrd="0" presId="urn:microsoft.com/office/officeart/2005/8/layout/cycle6"/>
    <dgm:cxn modelId="{2CD45603-2390-4FBF-9392-7DDF7274FD40}" type="presParOf" srcId="{965120F9-7510-434E-AAE3-D04167ABA3BB}" destId="{1F0C0026-3CC9-4865-B0BC-FC7DBCF64595}" srcOrd="11" destOrd="0" presId="urn:microsoft.com/office/officeart/2005/8/layout/cycle6"/>
    <dgm:cxn modelId="{ED85E799-346D-4FF1-98B8-19CDEC3CFCC8}" type="presParOf" srcId="{965120F9-7510-434E-AAE3-D04167ABA3BB}" destId="{FF950479-4B3B-486D-B2F7-C4FEA2528E10}" srcOrd="12" destOrd="0" presId="urn:microsoft.com/office/officeart/2005/8/layout/cycle6"/>
    <dgm:cxn modelId="{7605FD0E-DFA0-4E37-AAC8-6E8CC025A047}" type="presParOf" srcId="{965120F9-7510-434E-AAE3-D04167ABA3BB}" destId="{5F684757-582C-4583-AFE0-996875EB0AC4}" srcOrd="13" destOrd="0" presId="urn:microsoft.com/office/officeart/2005/8/layout/cycle6"/>
    <dgm:cxn modelId="{CD3D297B-2FDF-4523-BF41-23C8A0C99D94}" type="presParOf" srcId="{965120F9-7510-434E-AAE3-D04167ABA3BB}" destId="{36CE7F71-26D8-44B3-B9B7-D07E00DC357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AD8C9-9A35-4760-8497-3FBBFDCB446D}">
      <dsp:nvSpPr>
        <dsp:cNvPr id="0" name=""/>
        <dsp:cNvSpPr/>
      </dsp:nvSpPr>
      <dsp:spPr>
        <a:xfrm>
          <a:off x="2973427" y="2042"/>
          <a:ext cx="4252045" cy="1106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1.1 Apa dan </a:t>
          </a:r>
          <a:r>
            <a:rPr lang="id-ID" sz="1400" kern="1200" dirty="0">
              <a:hlinkClick xmlns:r="http://schemas.openxmlformats.org/officeDocument/2006/relationships" r:id="" action="ppaction://hlinksldjump"/>
            </a:rPr>
            <a:t>Mengapa</a:t>
          </a:r>
          <a:r>
            <a:rPr lang="id-ID" sz="1400" kern="1200" dirty="0"/>
            <a:t> Data Mining?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1.2 </a:t>
          </a:r>
          <a:r>
            <a:rPr lang="id-ID" sz="1400" kern="1200" dirty="0">
              <a:hlinkClick xmlns:r="http://schemas.openxmlformats.org/officeDocument/2006/relationships" r:id="" action="ppaction://hlinksldjump"/>
            </a:rPr>
            <a:t>Peran Utama </a:t>
          </a:r>
          <a:r>
            <a:rPr lang="id-ID" sz="1400" kern="1200" dirty="0"/>
            <a:t>dan Metode Data Mining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1.3 Sejarah dan </a:t>
          </a:r>
          <a:r>
            <a:rPr lang="id-ID" sz="1400" kern="1200" dirty="0">
              <a:hlinkClick xmlns:r="http://schemas.openxmlformats.org/officeDocument/2006/relationships" r:id="" action="ppaction://hlinksldjump"/>
            </a:rPr>
            <a:t>Penerapan</a:t>
          </a:r>
          <a:r>
            <a:rPr lang="id-ID" sz="1400" kern="1200" dirty="0"/>
            <a:t> Data Mining</a:t>
          </a:r>
        </a:p>
      </dsp:txBody>
      <dsp:txXfrm>
        <a:off x="2973427" y="140302"/>
        <a:ext cx="3837265" cy="829561"/>
      </dsp:txXfrm>
    </dsp:sp>
    <dsp:sp modelId="{666E94A9-7497-4713-A0C8-9488B8ED8407}">
      <dsp:nvSpPr>
        <dsp:cNvPr id="0" name=""/>
        <dsp:cNvSpPr/>
      </dsp:nvSpPr>
      <dsp:spPr>
        <a:xfrm>
          <a:off x="2438" y="2042"/>
          <a:ext cx="2970988" cy="110608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/>
          </a:pPr>
          <a:r>
            <a:rPr lang="id-ID" sz="2400" kern="1200" dirty="0"/>
            <a:t>1. </a:t>
          </a:r>
          <a:r>
            <a:rPr lang="id-ID" sz="2400" u="none" kern="1200" dirty="0">
              <a:hlinkClick xmlns:r="http://schemas.openxmlformats.org/officeDocument/2006/relationships" r:id="" action="ppaction://hlinksldjump"/>
            </a:rPr>
            <a:t>Pengantar</a:t>
          </a:r>
          <a:endParaRPr lang="en-US" sz="2400" u="none" kern="1200" dirty="0"/>
        </a:p>
      </dsp:txBody>
      <dsp:txXfrm>
        <a:off x="56432" y="56036"/>
        <a:ext cx="2863000" cy="998093"/>
      </dsp:txXfrm>
    </dsp:sp>
    <dsp:sp modelId="{F91DF6CE-794F-4A9F-8751-7D4B97D9FA92}">
      <dsp:nvSpPr>
        <dsp:cNvPr id="0" name=""/>
        <dsp:cNvSpPr/>
      </dsp:nvSpPr>
      <dsp:spPr>
        <a:xfrm>
          <a:off x="2973427" y="1218732"/>
          <a:ext cx="4252045" cy="1106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2.1 </a:t>
          </a:r>
          <a:r>
            <a:rPr lang="id-ID" sz="1400" kern="1200" dirty="0">
              <a:hlinkClick xmlns:r="http://schemas.openxmlformats.org/officeDocument/2006/relationships" r:id="" action="ppaction://hlinksldjump"/>
            </a:rPr>
            <a:t>Proses</a:t>
          </a:r>
          <a:r>
            <a:rPr lang="id-ID" sz="1400" kern="1200" dirty="0"/>
            <a:t> dan </a:t>
          </a:r>
          <a:r>
            <a:rPr lang="id-ID" sz="1400" kern="1200" dirty="0" err="1"/>
            <a:t>Tools</a:t>
          </a:r>
          <a:r>
            <a:rPr lang="id-ID" sz="1400" kern="1200" dirty="0"/>
            <a:t> Data Mining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2.2 </a:t>
          </a:r>
          <a:r>
            <a:rPr lang="id-ID" sz="1400" kern="1200" dirty="0">
              <a:hlinkClick xmlns:r="http://schemas.openxmlformats.org/officeDocument/2006/relationships" r:id="" action="ppaction://hlinksldjump"/>
            </a:rPr>
            <a:t>Penerapan</a:t>
          </a:r>
          <a:r>
            <a:rPr lang="id-ID" sz="1400" kern="1200" dirty="0"/>
            <a:t> Proses Data Mining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2.3 </a:t>
          </a:r>
          <a:r>
            <a:rPr lang="id-ID" sz="1400" kern="1200" dirty="0">
              <a:hlinkClick xmlns:r="http://schemas.openxmlformats.org/officeDocument/2006/relationships" r:id="" action="ppaction://hlinksldjump"/>
            </a:rPr>
            <a:t>Evaluasi</a:t>
          </a:r>
          <a:r>
            <a:rPr lang="id-ID" sz="1400" kern="1200" dirty="0"/>
            <a:t> Model Data Mining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2.4 Proses Data Mining berbasis </a:t>
          </a:r>
          <a:r>
            <a:rPr lang="id-ID" sz="1400" kern="1200" dirty="0">
              <a:hlinkClick xmlns:r="http://schemas.openxmlformats.org/officeDocument/2006/relationships" r:id="" action="ppaction://hlinksldjump"/>
            </a:rPr>
            <a:t>CRISP-DM</a:t>
          </a:r>
          <a:endParaRPr lang="id-ID" sz="1400" kern="1200" dirty="0"/>
        </a:p>
      </dsp:txBody>
      <dsp:txXfrm>
        <a:off x="2973427" y="1356992"/>
        <a:ext cx="3837265" cy="829561"/>
      </dsp:txXfrm>
    </dsp:sp>
    <dsp:sp modelId="{FA5D5B51-90B1-447A-A665-2C1539C0F53F}">
      <dsp:nvSpPr>
        <dsp:cNvPr id="0" name=""/>
        <dsp:cNvSpPr/>
      </dsp:nvSpPr>
      <dsp:spPr>
        <a:xfrm>
          <a:off x="2438" y="1218732"/>
          <a:ext cx="2970988" cy="110608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/>
            <a:t>2. </a:t>
          </a:r>
          <a:r>
            <a:rPr lang="id-ID" sz="2400" kern="1200" dirty="0">
              <a:hlinkClick xmlns:r="http://schemas.openxmlformats.org/officeDocument/2006/relationships" r:id="" action="ppaction://hlinksldjump"/>
            </a:rPr>
            <a:t>Proses</a:t>
          </a:r>
          <a:endParaRPr lang="id-ID" sz="2400" kern="1200" dirty="0"/>
        </a:p>
      </dsp:txBody>
      <dsp:txXfrm>
        <a:off x="56432" y="1272726"/>
        <a:ext cx="2863000" cy="998093"/>
      </dsp:txXfrm>
    </dsp:sp>
    <dsp:sp modelId="{E5AEE29A-FBB5-4C88-9D61-EB0BDB656804}">
      <dsp:nvSpPr>
        <dsp:cNvPr id="0" name=""/>
        <dsp:cNvSpPr/>
      </dsp:nvSpPr>
      <dsp:spPr>
        <a:xfrm>
          <a:off x="2973427" y="2435423"/>
          <a:ext cx="4252045" cy="1106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</a:t>
          </a:r>
          <a:r>
            <a:rPr lang="en-US" sz="1400" kern="1200" dirty="0"/>
            <a:t>3.1 Data </a:t>
          </a:r>
          <a:r>
            <a:rPr lang="en-US" sz="1400" kern="1200" dirty="0">
              <a:hlinkClick xmlns:r="http://schemas.openxmlformats.org/officeDocument/2006/relationships" r:id="" action="ppaction://hlinksldjump"/>
            </a:rPr>
            <a:t>Cleaning</a:t>
          </a:r>
          <a:endParaRPr lang="id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</a:t>
          </a:r>
          <a:r>
            <a:rPr lang="en-US" sz="1400" kern="1200" dirty="0"/>
            <a:t>3.2 Data </a:t>
          </a:r>
          <a:r>
            <a:rPr lang="en-US" sz="1400" kern="1200" dirty="0">
              <a:hlinkClick xmlns:r="http://schemas.openxmlformats.org/officeDocument/2006/relationships" r:id="" action="ppaction://hlinksldjump"/>
            </a:rPr>
            <a:t>Reduction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</a:t>
          </a:r>
          <a:r>
            <a:rPr lang="en-ID" sz="1400" kern="1200" dirty="0"/>
            <a:t>3.3 Data </a:t>
          </a:r>
          <a:r>
            <a:rPr lang="en-ID" sz="1400" kern="1200" dirty="0">
              <a:hlinkClick xmlns:r="http://schemas.openxmlformats.org/officeDocument/2006/relationships" r:id="" action="ppaction://hlinksldjump"/>
            </a:rPr>
            <a:t>Transformation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</a:t>
          </a:r>
          <a:r>
            <a:rPr lang="en-US" sz="1400" kern="1200" dirty="0"/>
            <a:t>3.4 Data </a:t>
          </a:r>
          <a:r>
            <a:rPr lang="en-US" sz="1400" kern="1200" dirty="0">
              <a:hlinkClick xmlns:r="http://schemas.openxmlformats.org/officeDocument/2006/relationships" r:id="" action="ppaction://hlinksldjump"/>
            </a:rPr>
            <a:t>Integration</a:t>
          </a:r>
          <a:endParaRPr lang="en-US" sz="1400" kern="1200" dirty="0"/>
        </a:p>
      </dsp:txBody>
      <dsp:txXfrm>
        <a:off x="2973427" y="2573683"/>
        <a:ext cx="3837265" cy="829561"/>
      </dsp:txXfrm>
    </dsp:sp>
    <dsp:sp modelId="{9F420F5A-4D48-47C1-A068-ED95FB0A6E90}">
      <dsp:nvSpPr>
        <dsp:cNvPr id="0" name=""/>
        <dsp:cNvSpPr/>
      </dsp:nvSpPr>
      <dsp:spPr>
        <a:xfrm>
          <a:off x="2438" y="2435423"/>
          <a:ext cx="2970988" cy="110608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/>
            <a:t>3. </a:t>
          </a:r>
          <a:r>
            <a:rPr lang="id-ID" sz="2400" kern="1200" dirty="0">
              <a:hlinkClick xmlns:r="http://schemas.openxmlformats.org/officeDocument/2006/relationships" r:id="" action="ppaction://hlinksldjump"/>
            </a:rPr>
            <a:t>Persiapan</a:t>
          </a:r>
          <a:r>
            <a:rPr lang="id-ID" sz="2400" kern="1200" dirty="0"/>
            <a:t> Data</a:t>
          </a:r>
        </a:p>
      </dsp:txBody>
      <dsp:txXfrm>
        <a:off x="56432" y="2489417"/>
        <a:ext cx="2863000" cy="998093"/>
      </dsp:txXfrm>
    </dsp:sp>
    <dsp:sp modelId="{ECB98FF5-C100-4167-A6ED-87F0F931E5B4}">
      <dsp:nvSpPr>
        <dsp:cNvPr id="0" name=""/>
        <dsp:cNvSpPr/>
      </dsp:nvSpPr>
      <dsp:spPr>
        <a:xfrm>
          <a:off x="2973427" y="3652113"/>
          <a:ext cx="4252045" cy="1106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4.1 Algoritma </a:t>
          </a:r>
          <a:r>
            <a:rPr lang="id-ID" sz="1400" kern="1200" dirty="0">
              <a:hlinkClick xmlns:r="http://schemas.openxmlformats.org/officeDocument/2006/relationships" r:id="" action="ppaction://hlinksldjump"/>
            </a:rPr>
            <a:t>Klasifikasi</a:t>
          </a:r>
          <a:endParaRPr lang="id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4.2 Algoritma </a:t>
          </a:r>
          <a:r>
            <a:rPr lang="id-ID" sz="1400" kern="1200" dirty="0">
              <a:hlinkClick xmlns:r="http://schemas.openxmlformats.org/officeDocument/2006/relationships" r:id="" action="ppaction://hlinksldjump"/>
            </a:rPr>
            <a:t>Klastering</a:t>
          </a:r>
          <a:endParaRPr lang="id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4.3 Algoritma </a:t>
          </a:r>
          <a:r>
            <a:rPr lang="id-ID" sz="1400" kern="1200" dirty="0">
              <a:hlinkClick xmlns:r="http://schemas.openxmlformats.org/officeDocument/2006/relationships" r:id="" action="ppaction://hlinksldjump"/>
            </a:rPr>
            <a:t>Asosiasi</a:t>
          </a:r>
          <a:endParaRPr lang="id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4.4 Algoritma </a:t>
          </a:r>
          <a:r>
            <a:rPr lang="id-ID" sz="1400" kern="1200" dirty="0">
              <a:hlinkClick xmlns:r="http://schemas.openxmlformats.org/officeDocument/2006/relationships" r:id="" action="ppaction://hlinksldjump"/>
            </a:rPr>
            <a:t>Estimasi dan </a:t>
          </a:r>
          <a:r>
            <a:rPr lang="id-ID" sz="1400" kern="1200" dirty="0" err="1">
              <a:hlinkClick xmlns:r="http://schemas.openxmlformats.org/officeDocument/2006/relationships" r:id="" action="ppaction://hlinksldjump"/>
            </a:rPr>
            <a:t>Forecasting</a:t>
          </a:r>
          <a:endParaRPr lang="id-ID" sz="1400" kern="1200" dirty="0"/>
        </a:p>
      </dsp:txBody>
      <dsp:txXfrm>
        <a:off x="2973427" y="3790373"/>
        <a:ext cx="3837265" cy="829561"/>
      </dsp:txXfrm>
    </dsp:sp>
    <dsp:sp modelId="{BFDDA7AB-7BED-4AE4-B749-B6ED5BA813A6}">
      <dsp:nvSpPr>
        <dsp:cNvPr id="0" name=""/>
        <dsp:cNvSpPr/>
      </dsp:nvSpPr>
      <dsp:spPr>
        <a:xfrm>
          <a:off x="2438" y="3652113"/>
          <a:ext cx="2970988" cy="110608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/>
            <a:t>4. </a:t>
          </a:r>
          <a:r>
            <a:rPr lang="id-ID" sz="2400" kern="1200" dirty="0">
              <a:hlinkClick xmlns:r="http://schemas.openxmlformats.org/officeDocument/2006/relationships" r:id="" action="ppaction://hlinksldjump"/>
            </a:rPr>
            <a:t>Algoritma</a:t>
          </a:r>
          <a:endParaRPr lang="id-ID" sz="2400" kern="1200" dirty="0"/>
        </a:p>
      </dsp:txBody>
      <dsp:txXfrm>
        <a:off x="56432" y="3706107"/>
        <a:ext cx="2863000" cy="998093"/>
      </dsp:txXfrm>
    </dsp:sp>
    <dsp:sp modelId="{51484F68-748F-41D4-83FC-C9DC8DFFAB06}">
      <dsp:nvSpPr>
        <dsp:cNvPr id="0" name=""/>
        <dsp:cNvSpPr/>
      </dsp:nvSpPr>
      <dsp:spPr>
        <a:xfrm>
          <a:off x="2973427" y="4868803"/>
          <a:ext cx="4252045" cy="1106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5.1 </a:t>
          </a:r>
          <a:r>
            <a:rPr lang="en-US" sz="1400" kern="1200" dirty="0"/>
            <a:t>Text Mining </a:t>
          </a:r>
          <a:r>
            <a:rPr lang="en-US" sz="1400" kern="1200" dirty="0">
              <a:hlinkClick xmlns:r="http://schemas.openxmlformats.org/officeDocument/2006/relationships" r:id="" action="ppaction://hlinksldjump"/>
            </a:rPr>
            <a:t>Concepts</a:t>
          </a:r>
          <a:endParaRPr lang="id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5.2</a:t>
          </a:r>
          <a:r>
            <a:rPr lang="en-US" sz="1400" kern="1200" dirty="0"/>
            <a:t> Text </a:t>
          </a:r>
          <a:r>
            <a:rPr lang="en-US" sz="1400" kern="1200" dirty="0">
              <a:hlinkClick xmlns:r="http://schemas.openxmlformats.org/officeDocument/2006/relationships" r:id="" action="ppaction://hlinksldjump"/>
            </a:rPr>
            <a:t>Clustering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id-ID" sz="1400" kern="1200" dirty="0"/>
            <a:t>  5.3 </a:t>
          </a:r>
          <a:r>
            <a:rPr lang="en-US" sz="1400" kern="1200" dirty="0"/>
            <a:t>Text </a:t>
          </a:r>
          <a:r>
            <a:rPr lang="en-US" sz="1400" kern="1200" dirty="0">
              <a:hlinkClick xmlns:r="http://schemas.openxmlformats.org/officeDocument/2006/relationships" r:id="" action="ppaction://hlinksldjump"/>
            </a:rPr>
            <a:t>Classification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•"/>
          </a:pPr>
          <a:r>
            <a:rPr lang="en-US" sz="1400" kern="1200" dirty="0"/>
            <a:t>  5.4 Data Mining </a:t>
          </a:r>
          <a:r>
            <a:rPr lang="en-US" sz="1400" kern="1200" dirty="0">
              <a:hlinkClick xmlns:r="http://schemas.openxmlformats.org/officeDocument/2006/relationships" r:id="" action="ppaction://hlinksldjump"/>
            </a:rPr>
            <a:t>Laws</a:t>
          </a:r>
          <a:endParaRPr lang="en-US" sz="1400" kern="1200" dirty="0"/>
        </a:p>
      </dsp:txBody>
      <dsp:txXfrm>
        <a:off x="2973427" y="5007063"/>
        <a:ext cx="3837265" cy="829561"/>
      </dsp:txXfrm>
    </dsp:sp>
    <dsp:sp modelId="{24D474D5-E24C-4836-B85F-5315FBEDAE2A}">
      <dsp:nvSpPr>
        <dsp:cNvPr id="0" name=""/>
        <dsp:cNvSpPr/>
      </dsp:nvSpPr>
      <dsp:spPr>
        <a:xfrm>
          <a:off x="2438" y="4868803"/>
          <a:ext cx="2970988" cy="1106081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/>
            <a:t>5. </a:t>
          </a:r>
          <a:r>
            <a:rPr lang="id-ID" sz="2400" kern="1200" dirty="0">
              <a:hlinkClick xmlns:r="http://schemas.openxmlformats.org/officeDocument/2006/relationships" r:id="" action="ppaction://hlinksldjump"/>
            </a:rPr>
            <a:t>Text Mining</a:t>
          </a:r>
          <a:endParaRPr lang="id-ID" sz="2400" kern="1200" dirty="0"/>
        </a:p>
      </dsp:txBody>
      <dsp:txXfrm>
        <a:off x="56432" y="4922797"/>
        <a:ext cx="2863000" cy="998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8391" y="376706"/>
          <a:ext cx="2274421" cy="227442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192473" y="1741359"/>
          <a:ext cx="2646767" cy="2274421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800" b="1" kern="1200" dirty="0" smtClean="0">
              <a:effectLst/>
              <a:latin typeface="Calibri" pitchFamily="34" charset="0"/>
              <a:cs typeface="Calibri" pitchFamily="34" charset="0"/>
            </a:rPr>
            <a:t> Data</a:t>
          </a:r>
          <a:endParaRPr lang="id-ID" sz="28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259089" y="1807975"/>
        <a:ext cx="2513535" cy="2141189"/>
      </dsp:txXfrm>
    </dsp:sp>
    <dsp:sp modelId="{C1EE5767-966F-40CA-82D8-9FD446AD3513}">
      <dsp:nvSpPr>
        <dsp:cNvPr id="0" name=""/>
        <dsp:cNvSpPr/>
      </dsp:nvSpPr>
      <dsp:spPr>
        <a:xfrm>
          <a:off x="3024338" y="2592289"/>
          <a:ext cx="503264" cy="5465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solidFill>
            <a:schemeClr val="tx2">
              <a:lumMod val="75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300" kern="1200"/>
        </a:p>
      </dsp:txBody>
      <dsp:txXfrm>
        <a:off x="3024338" y="2701591"/>
        <a:ext cx="352285" cy="327907"/>
      </dsp:txXfrm>
    </dsp:sp>
    <dsp:sp modelId="{5E5A3162-D62F-41D7-8F91-6DFCB1A86A9C}">
      <dsp:nvSpPr>
        <dsp:cNvPr id="0" name=""/>
        <dsp:cNvSpPr/>
      </dsp:nvSpPr>
      <dsp:spPr>
        <a:xfrm>
          <a:off x="3720711" y="376706"/>
          <a:ext cx="2274421" cy="227442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3894490" y="1741359"/>
          <a:ext cx="2667373" cy="2274421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kern="1200" dirty="0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800" b="1" kern="1200" dirty="0" smtClean="0">
              <a:effectLst/>
              <a:latin typeface="Calibri" pitchFamily="34" charset="0"/>
              <a:cs typeface="Calibri" pitchFamily="34" charset="0"/>
            </a:rPr>
            <a:t> Data Mining</a:t>
          </a:r>
          <a:endParaRPr lang="id-ID" sz="28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3961106" y="1807975"/>
        <a:ext cx="2534141" cy="2141189"/>
      </dsp:txXfrm>
    </dsp:sp>
    <dsp:sp modelId="{7D88BC18-F59C-422E-B048-3ABD1D0E1F14}">
      <dsp:nvSpPr>
        <dsp:cNvPr id="0" name=""/>
        <dsp:cNvSpPr/>
      </dsp:nvSpPr>
      <dsp:spPr>
        <a:xfrm>
          <a:off x="6768749" y="2664297"/>
          <a:ext cx="506870" cy="546511"/>
        </a:xfrm>
        <a:prstGeom prst="rightArrow">
          <a:avLst>
            <a:gd name="adj1" fmla="val 60000"/>
            <a:gd name="adj2" fmla="val 50000"/>
          </a:avLst>
        </a:prstGeom>
        <a:solidFill>
          <a:schemeClr val="tx2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300" kern="1200"/>
        </a:p>
      </dsp:txBody>
      <dsp:txXfrm>
        <a:off x="6768749" y="2773599"/>
        <a:ext cx="354809" cy="327907"/>
      </dsp:txXfrm>
    </dsp:sp>
    <dsp:sp modelId="{4D90948A-8E04-4233-ADF7-1E90F212F452}">
      <dsp:nvSpPr>
        <dsp:cNvPr id="0" name=""/>
        <dsp:cNvSpPr/>
      </dsp:nvSpPr>
      <dsp:spPr>
        <a:xfrm>
          <a:off x="7443335" y="376706"/>
          <a:ext cx="2274421" cy="227442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7612849" y="1741359"/>
          <a:ext cx="2675902" cy="227442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effectLst/>
              <a:latin typeface="Calibri" pitchFamily="34" charset="0"/>
              <a:cs typeface="Calibri" pitchFamily="34" charset="0"/>
            </a:rPr>
            <a:t>Pengetahuan</a:t>
          </a:r>
          <a:endParaRPr lang="id-ID" sz="28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7679465" y="1807975"/>
        <a:ext cx="2542670" cy="21411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4F820-6F7D-48DF-BACD-CC5C51BF7F8F}">
      <dsp:nvSpPr>
        <dsp:cNvPr id="0" name=""/>
        <dsp:cNvSpPr/>
      </dsp:nvSpPr>
      <dsp:spPr>
        <a:xfrm>
          <a:off x="2886963" y="2977564"/>
          <a:ext cx="2112772" cy="2112772"/>
        </a:xfrm>
        <a:prstGeom prst="ellipse">
          <a:avLst/>
        </a:prstGeom>
        <a:solidFill>
          <a:srgbClr val="FF999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Data Mining</a:t>
          </a:r>
          <a:endParaRPr lang="id-ID" sz="3400" kern="1200" dirty="0"/>
        </a:p>
      </dsp:txBody>
      <dsp:txXfrm>
        <a:off x="3196371" y="3286972"/>
        <a:ext cx="1493956" cy="1493956"/>
      </dsp:txXfrm>
    </dsp:sp>
    <dsp:sp modelId="{56C3B945-0285-4571-8E00-2AAD4320EF5C}">
      <dsp:nvSpPr>
        <dsp:cNvPr id="0" name=""/>
        <dsp:cNvSpPr/>
      </dsp:nvSpPr>
      <dsp:spPr>
        <a:xfrm rot="10800000">
          <a:off x="740267" y="3732881"/>
          <a:ext cx="2028627" cy="602140"/>
        </a:xfrm>
        <a:prstGeom prst="lef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570FDA3-30F4-491B-A602-5F7C7164E496}">
      <dsp:nvSpPr>
        <dsp:cNvPr id="0" name=""/>
        <dsp:cNvSpPr/>
      </dsp:nvSpPr>
      <dsp:spPr>
        <a:xfrm>
          <a:off x="796" y="3442374"/>
          <a:ext cx="1478941" cy="1183152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Machine Learning</a:t>
          </a:r>
          <a:endParaRPr lang="id-ID" sz="1600" kern="1200" dirty="0">
            <a:solidFill>
              <a:schemeClr val="bg1"/>
            </a:solidFill>
          </a:endParaRPr>
        </a:p>
      </dsp:txBody>
      <dsp:txXfrm>
        <a:off x="35449" y="3477027"/>
        <a:ext cx="1409635" cy="1113846"/>
      </dsp:txXfrm>
    </dsp:sp>
    <dsp:sp modelId="{D57B6AE2-1CFB-4BEE-AAE0-DCD3ED0F6AA2}">
      <dsp:nvSpPr>
        <dsp:cNvPr id="0" name=""/>
        <dsp:cNvSpPr/>
      </dsp:nvSpPr>
      <dsp:spPr>
        <a:xfrm rot="12960000">
          <a:off x="1158284" y="2446355"/>
          <a:ext cx="2028627" cy="602140"/>
        </a:xfrm>
        <a:prstGeom prst="leftArrow">
          <a:avLst>
            <a:gd name="adj1" fmla="val 60000"/>
            <a:gd name="adj2" fmla="val 50000"/>
          </a:avLst>
        </a:prstGeom>
        <a:solidFill>
          <a:srgbClr val="6666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61EE86C-3DA3-4E41-9487-03CA279AA779}">
      <dsp:nvSpPr>
        <dsp:cNvPr id="0" name=""/>
        <dsp:cNvSpPr/>
      </dsp:nvSpPr>
      <dsp:spPr>
        <a:xfrm>
          <a:off x="612531" y="1559650"/>
          <a:ext cx="1478941" cy="1183152"/>
        </a:xfrm>
        <a:prstGeom prst="roundRect">
          <a:avLst>
            <a:gd name="adj" fmla="val 10000"/>
          </a:avLst>
        </a:prstGeom>
        <a:solidFill>
          <a:srgbClr val="6666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Pattern Recognition</a:t>
          </a:r>
          <a:endParaRPr lang="id-ID" sz="1600" kern="1200" dirty="0"/>
        </a:p>
      </dsp:txBody>
      <dsp:txXfrm>
        <a:off x="647184" y="1594303"/>
        <a:ext cx="1409635" cy="1113846"/>
      </dsp:txXfrm>
    </dsp:sp>
    <dsp:sp modelId="{D01407CB-5518-4B4C-9810-9625DD9E8B5D}">
      <dsp:nvSpPr>
        <dsp:cNvPr id="0" name=""/>
        <dsp:cNvSpPr/>
      </dsp:nvSpPr>
      <dsp:spPr>
        <a:xfrm rot="15120000">
          <a:off x="2252669" y="1651238"/>
          <a:ext cx="2028627" cy="6021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BA6376-612F-4976-B38D-6819EF15F966}">
      <dsp:nvSpPr>
        <dsp:cNvPr id="0" name=""/>
        <dsp:cNvSpPr/>
      </dsp:nvSpPr>
      <dsp:spPr>
        <a:xfrm>
          <a:off x="2214072" y="396062"/>
          <a:ext cx="1478941" cy="11831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Statistics</a:t>
          </a:r>
          <a:endParaRPr lang="id-ID" sz="1600" kern="1200" dirty="0"/>
        </a:p>
      </dsp:txBody>
      <dsp:txXfrm>
        <a:off x="2248725" y="430715"/>
        <a:ext cx="1409635" cy="1113846"/>
      </dsp:txXfrm>
    </dsp:sp>
    <dsp:sp modelId="{9BEEF6B4-F273-46CA-A621-CFA42B986C37}">
      <dsp:nvSpPr>
        <dsp:cNvPr id="0" name=""/>
        <dsp:cNvSpPr/>
      </dsp:nvSpPr>
      <dsp:spPr>
        <a:xfrm rot="17280000">
          <a:off x="3605402" y="1651238"/>
          <a:ext cx="2028627" cy="6021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7277EA-701B-44E4-AD0E-821F83F6CBA5}">
      <dsp:nvSpPr>
        <dsp:cNvPr id="0" name=""/>
        <dsp:cNvSpPr/>
      </dsp:nvSpPr>
      <dsp:spPr>
        <a:xfrm>
          <a:off x="4193686" y="396062"/>
          <a:ext cx="1478941" cy="11831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Computing Algorithms</a:t>
          </a:r>
          <a:endParaRPr lang="id-ID" sz="1600" kern="1200" dirty="0"/>
        </a:p>
      </dsp:txBody>
      <dsp:txXfrm>
        <a:off x="4228339" y="430715"/>
        <a:ext cx="1409635" cy="1113846"/>
      </dsp:txXfrm>
    </dsp:sp>
    <dsp:sp modelId="{8787219D-2AC1-44EC-B186-194EDE435AF0}">
      <dsp:nvSpPr>
        <dsp:cNvPr id="0" name=""/>
        <dsp:cNvSpPr/>
      </dsp:nvSpPr>
      <dsp:spPr>
        <a:xfrm rot="19440000">
          <a:off x="4699787" y="2446355"/>
          <a:ext cx="2028627" cy="6021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AF257B-7483-400F-88E8-38DEEF7AAD96}">
      <dsp:nvSpPr>
        <dsp:cNvPr id="0" name=""/>
        <dsp:cNvSpPr/>
      </dsp:nvSpPr>
      <dsp:spPr>
        <a:xfrm>
          <a:off x="5795227" y="1559650"/>
          <a:ext cx="1478941" cy="1183152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Database Technology</a:t>
          </a:r>
          <a:endParaRPr lang="id-ID" sz="1600" kern="1200" dirty="0"/>
        </a:p>
      </dsp:txBody>
      <dsp:txXfrm>
        <a:off x="5829880" y="1594303"/>
        <a:ext cx="1409635" cy="1113846"/>
      </dsp:txXfrm>
    </dsp:sp>
    <dsp:sp modelId="{006C9849-515C-4A89-9661-74CA2806E87B}">
      <dsp:nvSpPr>
        <dsp:cNvPr id="0" name=""/>
        <dsp:cNvSpPr/>
      </dsp:nvSpPr>
      <dsp:spPr>
        <a:xfrm>
          <a:off x="5117804" y="3732881"/>
          <a:ext cx="2028627" cy="602140"/>
        </a:xfrm>
        <a:prstGeom prst="lef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4058A2-8D3E-40E3-A3BA-21D0ECA53862}">
      <dsp:nvSpPr>
        <dsp:cNvPr id="0" name=""/>
        <dsp:cNvSpPr/>
      </dsp:nvSpPr>
      <dsp:spPr>
        <a:xfrm>
          <a:off x="6406962" y="3442374"/>
          <a:ext cx="1478941" cy="1183152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High Performance Computing</a:t>
          </a:r>
          <a:endParaRPr lang="id-ID" sz="1600" kern="1200" dirty="0"/>
        </a:p>
      </dsp:txBody>
      <dsp:txXfrm>
        <a:off x="6441615" y="3477027"/>
        <a:ext cx="1409635" cy="11138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FA1C3-D2A0-4381-BDFE-288A25B936DA}">
      <dsp:nvSpPr>
        <dsp:cNvPr id="0" name=""/>
        <dsp:cNvSpPr/>
      </dsp:nvSpPr>
      <dsp:spPr>
        <a:xfrm>
          <a:off x="2419549" y="2222"/>
          <a:ext cx="2399900" cy="10534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Calibri" pitchFamily="34" charset="0"/>
              <a:cs typeface="Calibri" pitchFamily="34" charset="0"/>
            </a:rPr>
            <a:t>1. </a:t>
          </a:r>
          <a:r>
            <a:rPr lang="en-US" sz="3200" b="1" kern="1200" dirty="0" err="1" smtClean="0">
              <a:latin typeface="Calibri" pitchFamily="34" charset="0"/>
              <a:cs typeface="Calibri" pitchFamily="34" charset="0"/>
            </a:rPr>
            <a:t>Estimasi</a:t>
          </a:r>
          <a:endParaRPr lang="id-ID" sz="3200" b="1" kern="1200" dirty="0">
            <a:latin typeface="Calibri" pitchFamily="34" charset="0"/>
            <a:cs typeface="Calibri" pitchFamily="34" charset="0"/>
          </a:endParaRPr>
        </a:p>
      </dsp:txBody>
      <dsp:txXfrm>
        <a:off x="2470973" y="53646"/>
        <a:ext cx="2297052" cy="950571"/>
      </dsp:txXfrm>
    </dsp:sp>
    <dsp:sp modelId="{1D91136C-911A-4D2F-BB5F-D79DECB50858}">
      <dsp:nvSpPr>
        <dsp:cNvPr id="0" name=""/>
        <dsp:cNvSpPr/>
      </dsp:nvSpPr>
      <dsp:spPr>
        <a:xfrm>
          <a:off x="1775418" y="682575"/>
          <a:ext cx="4205959" cy="4205959"/>
        </a:xfrm>
        <a:custGeom>
          <a:avLst/>
          <a:gdLst/>
          <a:ahLst/>
          <a:cxnLst/>
          <a:rect l="0" t="0" r="0" b="0"/>
          <a:pathLst>
            <a:path>
              <a:moveTo>
                <a:pt x="3054834" y="227747"/>
              </a:moveTo>
              <a:arcTo wR="2102979" hR="2102979" stAng="17814722" swAng="196631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7DDBF-AA28-4557-8BB8-C45A812C553E}">
      <dsp:nvSpPr>
        <dsp:cNvPr id="0" name=""/>
        <dsp:cNvSpPr/>
      </dsp:nvSpPr>
      <dsp:spPr>
        <a:xfrm>
          <a:off x="4654704" y="1734497"/>
          <a:ext cx="2399900" cy="105341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Calibri" pitchFamily="34" charset="0"/>
              <a:cs typeface="Calibri" pitchFamily="34" charset="0"/>
            </a:rPr>
            <a:t>2. </a:t>
          </a:r>
          <a:r>
            <a:rPr lang="en-US" sz="3200" b="1" kern="1200" dirty="0" err="1" smtClean="0">
              <a:latin typeface="Calibri" pitchFamily="34" charset="0"/>
              <a:cs typeface="Calibri" pitchFamily="34" charset="0"/>
            </a:rPr>
            <a:t>Prediksi</a:t>
          </a:r>
          <a:endParaRPr lang="id-ID" sz="3200" b="1" kern="1200" dirty="0">
            <a:latin typeface="Calibri" pitchFamily="34" charset="0"/>
            <a:cs typeface="Calibri" pitchFamily="34" charset="0"/>
          </a:endParaRPr>
        </a:p>
      </dsp:txBody>
      <dsp:txXfrm>
        <a:off x="4706128" y="1785921"/>
        <a:ext cx="2297052" cy="950571"/>
      </dsp:txXfrm>
    </dsp:sp>
    <dsp:sp modelId="{DD9BA5DB-6A48-475B-8CFF-14A8EC78B08C}">
      <dsp:nvSpPr>
        <dsp:cNvPr id="0" name=""/>
        <dsp:cNvSpPr/>
      </dsp:nvSpPr>
      <dsp:spPr>
        <a:xfrm>
          <a:off x="1699113" y="1009926"/>
          <a:ext cx="4205959" cy="4205959"/>
        </a:xfrm>
        <a:custGeom>
          <a:avLst/>
          <a:gdLst/>
          <a:ahLst/>
          <a:cxnLst/>
          <a:rect l="0" t="0" r="0" b="0"/>
          <a:pathLst>
            <a:path>
              <a:moveTo>
                <a:pt x="4182202" y="1787767"/>
              </a:moveTo>
              <a:arcTo wR="2102979" hR="2102979" stAng="21082772" swAng="1599970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8888A-33EE-424E-90E3-61E52784F128}">
      <dsp:nvSpPr>
        <dsp:cNvPr id="0" name=""/>
        <dsp:cNvSpPr/>
      </dsp:nvSpPr>
      <dsp:spPr>
        <a:xfrm>
          <a:off x="4114801" y="3773755"/>
          <a:ext cx="2624894" cy="105341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Calibri" pitchFamily="34" charset="0"/>
              <a:cs typeface="Calibri" pitchFamily="34" charset="0"/>
            </a:rPr>
            <a:t>3. </a:t>
          </a:r>
          <a:r>
            <a:rPr lang="en-US" sz="3200" b="1" kern="1200" dirty="0" err="1" smtClean="0">
              <a:latin typeface="Calibri" pitchFamily="34" charset="0"/>
              <a:cs typeface="Calibri" pitchFamily="34" charset="0"/>
            </a:rPr>
            <a:t>Klasifikasi</a:t>
          </a:r>
          <a:endParaRPr lang="id-ID" sz="3200" b="1" kern="1200" dirty="0">
            <a:latin typeface="Calibri" pitchFamily="34" charset="0"/>
            <a:cs typeface="Calibri" pitchFamily="34" charset="0"/>
          </a:endParaRPr>
        </a:p>
      </dsp:txBody>
      <dsp:txXfrm>
        <a:off x="4166225" y="3825179"/>
        <a:ext cx="2522046" cy="950571"/>
      </dsp:txXfrm>
    </dsp:sp>
    <dsp:sp modelId="{E22C771A-FB35-4D4F-B6F4-B7CB32147657}">
      <dsp:nvSpPr>
        <dsp:cNvPr id="0" name=""/>
        <dsp:cNvSpPr/>
      </dsp:nvSpPr>
      <dsp:spPr>
        <a:xfrm>
          <a:off x="1499533" y="948901"/>
          <a:ext cx="4205959" cy="4205959"/>
        </a:xfrm>
        <a:custGeom>
          <a:avLst/>
          <a:gdLst/>
          <a:ahLst/>
          <a:cxnLst/>
          <a:rect l="0" t="0" r="0" b="0"/>
          <a:pathLst>
            <a:path>
              <a:moveTo>
                <a:pt x="3211204" y="3890257"/>
              </a:moveTo>
              <a:arcTo wR="2102979" hR="2102979" stAng="3491909" swAng="3816164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06E50-C35E-4EF5-9EFB-005093727407}">
      <dsp:nvSpPr>
        <dsp:cNvPr id="0" name=""/>
        <dsp:cNvSpPr/>
      </dsp:nvSpPr>
      <dsp:spPr>
        <a:xfrm>
          <a:off x="478244" y="3773761"/>
          <a:ext cx="2624894" cy="10534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Calibri" pitchFamily="34" charset="0"/>
              <a:cs typeface="Calibri" pitchFamily="34" charset="0"/>
            </a:rPr>
            <a:t>4. </a:t>
          </a:r>
          <a:r>
            <a:rPr lang="en-US" sz="3200" b="1" kern="1200" dirty="0" err="1" smtClean="0">
              <a:latin typeface="Calibri" pitchFamily="34" charset="0"/>
              <a:cs typeface="Calibri" pitchFamily="34" charset="0"/>
            </a:rPr>
            <a:t>Klastering</a:t>
          </a:r>
          <a:endParaRPr lang="id-ID" sz="3200" b="1" kern="1200" dirty="0">
            <a:latin typeface="Calibri" pitchFamily="34" charset="0"/>
            <a:cs typeface="Calibri" pitchFamily="34" charset="0"/>
          </a:endParaRPr>
        </a:p>
      </dsp:txBody>
      <dsp:txXfrm>
        <a:off x="529668" y="3825185"/>
        <a:ext cx="2522046" cy="950571"/>
      </dsp:txXfrm>
    </dsp:sp>
    <dsp:sp modelId="{1F0C0026-3CC9-4865-B0BC-FC7DBCF64595}">
      <dsp:nvSpPr>
        <dsp:cNvPr id="0" name=""/>
        <dsp:cNvSpPr/>
      </dsp:nvSpPr>
      <dsp:spPr>
        <a:xfrm>
          <a:off x="1331329" y="1056794"/>
          <a:ext cx="4205959" cy="4205959"/>
        </a:xfrm>
        <a:custGeom>
          <a:avLst/>
          <a:gdLst/>
          <a:ahLst/>
          <a:cxnLst/>
          <a:rect l="0" t="0" r="0" b="0"/>
          <a:pathLst>
            <a:path>
              <a:moveTo>
                <a:pt x="88713" y="2707342"/>
              </a:moveTo>
              <a:arcTo wR="2102979" hR="2102979" stAng="9797916" swAng="1626888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950479-4B3B-486D-B2F7-C4FEA2528E10}">
      <dsp:nvSpPr>
        <dsp:cNvPr id="0" name=""/>
        <dsp:cNvSpPr/>
      </dsp:nvSpPr>
      <dsp:spPr>
        <a:xfrm>
          <a:off x="197405" y="1716358"/>
          <a:ext cx="2399900" cy="105341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Calibri" pitchFamily="34" charset="0"/>
              <a:cs typeface="Calibri" pitchFamily="34" charset="0"/>
            </a:rPr>
            <a:t>5. </a:t>
          </a:r>
          <a:r>
            <a:rPr lang="en-US" sz="3200" b="1" kern="1200" dirty="0" err="1" smtClean="0">
              <a:latin typeface="Calibri" pitchFamily="34" charset="0"/>
              <a:cs typeface="Calibri" pitchFamily="34" charset="0"/>
            </a:rPr>
            <a:t>Asosiasi</a:t>
          </a:r>
          <a:endParaRPr lang="id-ID" sz="3200" b="1" kern="1200" dirty="0">
            <a:latin typeface="Calibri" pitchFamily="34" charset="0"/>
            <a:cs typeface="Calibri" pitchFamily="34" charset="0"/>
          </a:endParaRPr>
        </a:p>
      </dsp:txBody>
      <dsp:txXfrm>
        <a:off x="248829" y="1767782"/>
        <a:ext cx="2297052" cy="950571"/>
      </dsp:txXfrm>
    </dsp:sp>
    <dsp:sp modelId="{36CE7F71-26D8-44B3-B9B7-D07E00DC3575}">
      <dsp:nvSpPr>
        <dsp:cNvPr id="0" name=""/>
        <dsp:cNvSpPr/>
      </dsp:nvSpPr>
      <dsp:spPr>
        <a:xfrm>
          <a:off x="1269032" y="676822"/>
          <a:ext cx="4205959" cy="4205959"/>
        </a:xfrm>
        <a:custGeom>
          <a:avLst/>
          <a:gdLst/>
          <a:ahLst/>
          <a:cxnLst/>
          <a:rect l="0" t="0" r="0" b="0"/>
          <a:pathLst>
            <a:path>
              <a:moveTo>
                <a:pt x="294714" y="1029341"/>
              </a:moveTo>
              <a:arcTo wR="2102979" hR="2102979" stAng="12641957" swAng="1922857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21/09/2020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21/09/2020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5186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95183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1892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1561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39826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46372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668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30588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3722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7295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208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7078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82650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9462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22811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17912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2793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0831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63454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839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91055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9848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41095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73399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graphicFrame>
        <p:nvGraphicFramePr>
          <p:cNvPr id="3140" name="Object 68"/>
          <p:cNvGraphicFramePr>
            <a:graphicFrameLocks noChangeAspect="1"/>
          </p:cNvGraphicFramePr>
          <p:nvPr/>
        </p:nvGraphicFramePr>
        <p:xfrm>
          <a:off x="6187017" y="-9525"/>
          <a:ext cx="2954867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1" name="Image" r:id="rId3" imgW="4330159" imgH="6146032" progId="">
                  <p:embed/>
                </p:oleObj>
              </mc:Choice>
              <mc:Fallback>
                <p:oleObj name="Image" r:id="rId3" imgW="4330159" imgH="6146032" progId="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7017" y="-9525"/>
                        <a:ext cx="2954867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1" name="Object 69"/>
          <p:cNvGraphicFramePr>
            <a:graphicFrameLocks noChangeAspect="1"/>
          </p:cNvGraphicFramePr>
          <p:nvPr/>
        </p:nvGraphicFramePr>
        <p:xfrm>
          <a:off x="3048000" y="0"/>
          <a:ext cx="3058584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2" name="Image" r:id="rId5" imgW="2526984" imgH="3428571" progId="">
                  <p:embed/>
                </p:oleObj>
              </mc:Choice>
              <mc:Fallback>
                <p:oleObj name="Image" r:id="rId5" imgW="2526984" imgH="3428571" progId="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0"/>
                        <a:ext cx="3058584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3586" name="Picture 514" descr="http://www.liputan1.com/wp-content/uploads/2016/02/Universitas-BudiLuhur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4" y="588464"/>
            <a:ext cx="2840513" cy="18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9553" y="-1"/>
            <a:ext cx="2892435" cy="731839"/>
          </a:xfrm>
          <a:prstGeom prst="rect">
            <a:avLst/>
          </a:prstGeom>
        </p:spPr>
      </p:pic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aphicFrame>
        <p:nvGraphicFramePr>
          <p:cNvPr id="1095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547933"/>
              </p:ext>
            </p:extLst>
          </p:nvPr>
        </p:nvGraphicFramePr>
        <p:xfrm>
          <a:off x="3791744" y="0"/>
          <a:ext cx="2743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" name="Image" r:id="rId16" imgW="4330159" imgH="6146032" progId="">
                  <p:embed/>
                </p:oleObj>
              </mc:Choice>
              <mc:Fallback>
                <p:oleObj name="Image" r:id="rId16" imgW="4330159" imgH="6146032" progId="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9179" b="45369"/>
                      <a:stretch>
                        <a:fillRect/>
                      </a:stretch>
                    </p:blipFill>
                    <p:spPr bwMode="auto">
                      <a:xfrm>
                        <a:off x="3791744" y="0"/>
                        <a:ext cx="2743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77B7E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17347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6" name="Picture 72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572251" y="-9525"/>
            <a:ext cx="2781300" cy="70802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9/21/2020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10363200" cy="1512168"/>
          </a:xfrm>
        </p:spPr>
        <p:txBody>
          <a:bodyPr/>
          <a:lstStyle/>
          <a:p>
            <a:r>
              <a:rPr lang="en-US" sz="4400" b="1" dirty="0" smtClean="0">
                <a:latin typeface="+mj-lt"/>
              </a:rPr>
              <a:t>PENAMBANGAN DATA</a:t>
            </a:r>
            <a:endParaRPr lang="id-ID" sz="4400" b="1" dirty="0" smtClean="0">
              <a:latin typeface="+mj-lt"/>
            </a:endParaRPr>
          </a:p>
          <a:p>
            <a:r>
              <a:rPr lang="id-ID" sz="3600" b="1" dirty="0" smtClean="0">
                <a:latin typeface="+mj-lt"/>
              </a:rPr>
              <a:t>[ </a:t>
            </a:r>
            <a:r>
              <a:rPr lang="en-US" sz="3600" b="1" dirty="0" smtClean="0">
                <a:latin typeface="+mj-lt"/>
              </a:rPr>
              <a:t>KP368</a:t>
            </a:r>
            <a:r>
              <a:rPr lang="id-ID" sz="3600" b="1" dirty="0" smtClean="0">
                <a:latin typeface="+mj-lt"/>
              </a:rPr>
              <a:t>/ </a:t>
            </a:r>
            <a:r>
              <a:rPr lang="en-US" sz="3600" b="1" dirty="0" smtClean="0">
                <a:latin typeface="+mj-lt"/>
              </a:rPr>
              <a:t>3</a:t>
            </a:r>
            <a:r>
              <a:rPr lang="id-ID" sz="3600" b="1" dirty="0" smtClean="0">
                <a:latin typeface="+mj-lt"/>
              </a:rPr>
              <a:t> SKS ]</a:t>
            </a:r>
            <a:endParaRPr lang="id-ID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621216"/>
            <a:ext cx="8501495" cy="634009"/>
          </a:xfrm>
        </p:spPr>
        <p:txBody>
          <a:bodyPr>
            <a:noAutofit/>
          </a:bodyPr>
          <a:lstStyle/>
          <a:p>
            <a:r>
              <a:rPr lang="en-US" dirty="0" err="1" smtClean="0"/>
              <a:t>Pertumbuhan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7408" y="1412776"/>
            <a:ext cx="4967982" cy="29194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Astronomi</a:t>
            </a:r>
            <a:endParaRPr lang="en-US" b="1" dirty="0" smtClean="0"/>
          </a:p>
          <a:p>
            <a:r>
              <a:rPr lang="en-US" sz="2400" dirty="0">
                <a:solidFill>
                  <a:srgbClr val="C00000"/>
                </a:solidFill>
              </a:rPr>
              <a:t>Sloan Digital Sky </a:t>
            </a:r>
            <a:r>
              <a:rPr lang="en-US" sz="2400" dirty="0"/>
              <a:t>Survey</a:t>
            </a:r>
          </a:p>
          <a:p>
            <a:pPr lvl="1"/>
            <a:r>
              <a:rPr lang="en-US" sz="2000" dirty="0"/>
              <a:t>New Mexico, 2000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140TB</a:t>
            </a:r>
            <a:r>
              <a:rPr lang="en-US" sz="2000" dirty="0"/>
              <a:t> over 10 years</a:t>
            </a:r>
            <a:endParaRPr lang="en-US" dirty="0"/>
          </a:p>
          <a:p>
            <a:r>
              <a:rPr lang="en-US" sz="2400" dirty="0">
                <a:solidFill>
                  <a:srgbClr val="C00000"/>
                </a:solidFill>
              </a:rPr>
              <a:t>Large Synoptic </a:t>
            </a:r>
            <a:r>
              <a:rPr lang="en-US" sz="2400" dirty="0"/>
              <a:t>Survey Telescope</a:t>
            </a:r>
          </a:p>
          <a:p>
            <a:pPr lvl="1"/>
            <a:r>
              <a:rPr lang="en-US" sz="2000" dirty="0"/>
              <a:t>Chile, 2016</a:t>
            </a:r>
          </a:p>
          <a:p>
            <a:pPr lvl="1"/>
            <a:r>
              <a:rPr lang="en-US" sz="2000" dirty="0"/>
              <a:t>Will acquire </a:t>
            </a:r>
            <a:r>
              <a:rPr lang="en-US" sz="2000" dirty="0">
                <a:solidFill>
                  <a:srgbClr val="0070C0"/>
                </a:solidFill>
              </a:rPr>
              <a:t>140TB every five days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149" y="4221088"/>
            <a:ext cx="7863582" cy="182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Biologi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Kedokteran</a:t>
            </a:r>
            <a:endParaRPr lang="en-US" b="1" dirty="0" smtClean="0"/>
          </a:p>
          <a:p>
            <a:r>
              <a:rPr lang="en-US" sz="2400" dirty="0"/>
              <a:t>European Bioinformatics Institute (</a:t>
            </a:r>
            <a:r>
              <a:rPr lang="en-US" sz="2400" dirty="0">
                <a:solidFill>
                  <a:srgbClr val="C00000"/>
                </a:solidFill>
              </a:rPr>
              <a:t>EBI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20PB of data </a:t>
            </a:r>
            <a:r>
              <a:rPr lang="en-US" sz="2000" dirty="0"/>
              <a:t>(genomic data doubles in size each year)</a:t>
            </a:r>
          </a:p>
          <a:p>
            <a:pPr lvl="1"/>
            <a:r>
              <a:rPr lang="en-US" sz="2000" dirty="0"/>
              <a:t>A single sequenced human genome can be around </a:t>
            </a:r>
            <a:r>
              <a:rPr lang="en-US" sz="2000" dirty="0">
                <a:solidFill>
                  <a:srgbClr val="0070C0"/>
                </a:solidFill>
              </a:rPr>
              <a:t>140GB</a:t>
            </a:r>
            <a:r>
              <a:rPr lang="en-US" sz="2000" dirty="0"/>
              <a:t> in size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408518"/>
              </p:ext>
            </p:extLst>
          </p:nvPr>
        </p:nvGraphicFramePr>
        <p:xfrm>
          <a:off x="8832304" y="1484784"/>
          <a:ext cx="2736304" cy="258604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04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kilobyte (</a:t>
                      </a:r>
                      <a:r>
                        <a:rPr lang="en-GB" sz="1800" b="1" u="none" dirty="0" err="1">
                          <a:effectLst/>
                        </a:rPr>
                        <a:t>kB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/>
                        <a:t>10</a:t>
                      </a:r>
                      <a:r>
                        <a:rPr lang="en-GB" sz="1800" u="none" baseline="30000"/>
                        <a:t>3</a:t>
                      </a:r>
                      <a:endParaRPr lang="en-GB" sz="1800" u="none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megabyte (</a:t>
                      </a:r>
                      <a:r>
                        <a:rPr lang="en-GB" sz="1800" b="1" u="none" dirty="0">
                          <a:effectLst/>
                        </a:rPr>
                        <a:t>MB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6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gigabyte (</a:t>
                      </a:r>
                      <a:r>
                        <a:rPr lang="en-GB" sz="1800" b="1" u="none" dirty="0">
                          <a:effectLst/>
                        </a:rPr>
                        <a:t>GB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9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terabyte (</a:t>
                      </a:r>
                      <a:r>
                        <a:rPr lang="en-GB" sz="1800" b="1" u="none" dirty="0">
                          <a:effectLst/>
                        </a:rPr>
                        <a:t>TB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12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petabyte (</a:t>
                      </a:r>
                      <a:r>
                        <a:rPr lang="en-GB" sz="1800" b="1" u="none" dirty="0">
                          <a:effectLst/>
                        </a:rPr>
                        <a:t>PB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15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exabyte (</a:t>
                      </a:r>
                      <a:r>
                        <a:rPr lang="en-GB" sz="1800" b="1" u="none" dirty="0">
                          <a:effectLst/>
                        </a:rPr>
                        <a:t>EB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18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zettabyte (</a:t>
                      </a:r>
                      <a:r>
                        <a:rPr lang="en-GB" sz="1800" b="1" u="none" dirty="0">
                          <a:effectLst/>
                        </a:rPr>
                        <a:t>ZB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21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yottabyte (</a:t>
                      </a:r>
                      <a:r>
                        <a:rPr lang="en-GB" sz="1800" b="1" u="none" dirty="0">
                          <a:effectLst/>
                        </a:rPr>
                        <a:t>YB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24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77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14" y="627425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Perubahan</a:t>
            </a:r>
            <a:r>
              <a:rPr lang="en-US" dirty="0" smtClean="0"/>
              <a:t> </a:t>
            </a:r>
            <a:r>
              <a:rPr lang="en-US" dirty="0" err="1" smtClean="0"/>
              <a:t>Kultur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Perilaku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071989" y="6629400"/>
            <a:ext cx="2057400" cy="21227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50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750" t="17778" r="29167" b="14815"/>
          <a:stretch/>
        </p:blipFill>
        <p:spPr>
          <a:xfrm>
            <a:off x="1919536" y="1313224"/>
            <a:ext cx="5900372" cy="53161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6201" y="5791201"/>
            <a:ext cx="2835055" cy="60959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i="1" dirty="0"/>
              <a:t>(Insight, Big Data Trends</a:t>
            </a:r>
            <a:br>
              <a:rPr lang="en-US" sz="1800" i="1" dirty="0"/>
            </a:br>
            <a:r>
              <a:rPr lang="en-US" sz="1800" i="1" dirty="0"/>
              <a:t>for Media, 2015)</a:t>
            </a:r>
            <a:endParaRPr lang="id-ID" sz="1800" i="1" dirty="0"/>
          </a:p>
        </p:txBody>
      </p:sp>
    </p:spTree>
    <p:extLst>
      <p:ext uri="{BB962C8B-B14F-4D97-AF65-F5344CB8AC3E}">
        <p14:creationId xmlns:p14="http://schemas.microsoft.com/office/powerpoint/2010/main" val="27386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4314" y="6096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Datangnya</a:t>
            </a:r>
            <a:r>
              <a:rPr lang="en-US" dirty="0" smtClean="0"/>
              <a:t> Tsunami Data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1051" y="1295400"/>
            <a:ext cx="7600950" cy="5334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Mobile Electronics </a:t>
            </a:r>
            <a:r>
              <a:rPr lang="en-US" dirty="0"/>
              <a:t>market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5B mobile phones </a:t>
            </a:r>
            <a:r>
              <a:rPr lang="en-US" sz="2000" dirty="0"/>
              <a:t>in use in </a:t>
            </a:r>
            <a:r>
              <a:rPr lang="en-US" sz="2000" dirty="0" smtClean="0"/>
              <a:t>2010</a:t>
            </a:r>
          </a:p>
          <a:p>
            <a:pPr lvl="1"/>
            <a:r>
              <a:rPr lang="en-US" sz="2000" dirty="0" smtClean="0">
                <a:solidFill>
                  <a:srgbClr val="0070C0"/>
                </a:solidFill>
              </a:rPr>
              <a:t>150M  tablets </a:t>
            </a:r>
            <a:r>
              <a:rPr lang="en-US" sz="2000" dirty="0"/>
              <a:t>was sold </a:t>
            </a:r>
            <a:r>
              <a:rPr lang="en-US" sz="2000" dirty="0" smtClean="0"/>
              <a:t>in 2012 (IDC)</a:t>
            </a:r>
          </a:p>
          <a:p>
            <a:pPr lvl="1"/>
            <a:r>
              <a:rPr lang="en-US" sz="2000" dirty="0" smtClean="0">
                <a:solidFill>
                  <a:srgbClr val="0070C0"/>
                </a:solidFill>
              </a:rPr>
              <a:t>200M</a:t>
            </a:r>
            <a:r>
              <a:rPr lang="ru-RU" sz="2000" dirty="0" smtClean="0"/>
              <a:t> </a:t>
            </a:r>
            <a:r>
              <a:rPr lang="en-US" sz="2000" dirty="0"/>
              <a:t>is global </a:t>
            </a:r>
            <a:r>
              <a:rPr lang="en-US" sz="2000" dirty="0">
                <a:solidFill>
                  <a:srgbClr val="0070C0"/>
                </a:solidFill>
              </a:rPr>
              <a:t>notebooks </a:t>
            </a:r>
            <a:r>
              <a:rPr lang="en-US" sz="2000" dirty="0"/>
              <a:t>shipments in 2012 (</a:t>
            </a:r>
            <a:r>
              <a:rPr lang="en-US" sz="2000" dirty="0" err="1"/>
              <a:t>Digitimes</a:t>
            </a:r>
            <a:r>
              <a:rPr lang="en-US" sz="2000" dirty="0"/>
              <a:t> Research) 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Web and Social Networks </a:t>
            </a:r>
            <a:r>
              <a:rPr lang="en-US" dirty="0"/>
              <a:t>generates amount of data</a:t>
            </a:r>
          </a:p>
          <a:p>
            <a:pPr lvl="1"/>
            <a:r>
              <a:rPr lang="en-US" sz="2000" dirty="0"/>
              <a:t>Google processes </a:t>
            </a:r>
            <a:r>
              <a:rPr lang="en-US" sz="2000" dirty="0">
                <a:solidFill>
                  <a:srgbClr val="0070C0"/>
                </a:solidFill>
              </a:rPr>
              <a:t>100 PB per day</a:t>
            </a:r>
            <a:r>
              <a:rPr lang="en-US" sz="2000" dirty="0"/>
              <a:t>, 3 million servers</a:t>
            </a:r>
          </a:p>
          <a:p>
            <a:pPr lvl="1"/>
            <a:r>
              <a:rPr lang="en-US" sz="2000" dirty="0"/>
              <a:t>Facebook has </a:t>
            </a:r>
            <a:r>
              <a:rPr lang="en-US" sz="2000" dirty="0">
                <a:solidFill>
                  <a:srgbClr val="0070C0"/>
                </a:solidFill>
              </a:rPr>
              <a:t>300 PB of user data </a:t>
            </a:r>
            <a:r>
              <a:rPr lang="en-US" sz="2000" dirty="0"/>
              <a:t>per day </a:t>
            </a:r>
          </a:p>
          <a:p>
            <a:pPr lvl="1"/>
            <a:r>
              <a:rPr lang="en-US" sz="2000" dirty="0" err="1"/>
              <a:t>Youtube</a:t>
            </a:r>
            <a:r>
              <a:rPr lang="en-US" sz="2000" dirty="0"/>
              <a:t> has </a:t>
            </a:r>
            <a:r>
              <a:rPr lang="en-US" sz="2000" dirty="0">
                <a:solidFill>
                  <a:srgbClr val="0070C0"/>
                </a:solidFill>
              </a:rPr>
              <a:t>1000PB video </a:t>
            </a:r>
            <a:r>
              <a:rPr lang="en-US" sz="2000" dirty="0"/>
              <a:t>storage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235 TBs </a:t>
            </a:r>
            <a:r>
              <a:rPr lang="en-US" sz="2000" dirty="0"/>
              <a:t>data collected by the US Library of Congress</a:t>
            </a:r>
          </a:p>
          <a:p>
            <a:pPr lvl="1"/>
            <a:r>
              <a:rPr lang="en-US" sz="2000" dirty="0" smtClean="0"/>
              <a:t>15 out of 17 sectors in the US have </a:t>
            </a:r>
            <a:r>
              <a:rPr lang="en-US" sz="2000" dirty="0" smtClean="0">
                <a:solidFill>
                  <a:srgbClr val="0070C0"/>
                </a:solidFill>
              </a:rPr>
              <a:t>more data stored per company than the </a:t>
            </a:r>
            <a:r>
              <a:rPr lang="en-US" sz="2000" dirty="0">
                <a:solidFill>
                  <a:srgbClr val="0070C0"/>
                </a:solidFill>
              </a:rPr>
              <a:t>US Library of Congress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071989" y="6629400"/>
            <a:ext cx="2057400" cy="21227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50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572408"/>
              </p:ext>
            </p:extLst>
          </p:nvPr>
        </p:nvGraphicFramePr>
        <p:xfrm>
          <a:off x="9048328" y="1591728"/>
          <a:ext cx="2808312" cy="258604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099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kilobyte (</a:t>
                      </a:r>
                      <a:r>
                        <a:rPr lang="en-GB" sz="1800" b="1" u="none" dirty="0" err="1">
                          <a:effectLst/>
                        </a:rPr>
                        <a:t>kB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/>
                        <a:t>10</a:t>
                      </a:r>
                      <a:r>
                        <a:rPr lang="en-GB" sz="1800" u="none" baseline="30000"/>
                        <a:t>3</a:t>
                      </a:r>
                      <a:endParaRPr lang="en-GB" sz="1800" u="none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megabyte (</a:t>
                      </a:r>
                      <a:r>
                        <a:rPr lang="en-GB" sz="1800" b="1" u="none" dirty="0">
                          <a:effectLst/>
                        </a:rPr>
                        <a:t>MB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6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gigabyte (</a:t>
                      </a:r>
                      <a:r>
                        <a:rPr lang="en-GB" sz="1800" b="1" u="none" dirty="0">
                          <a:effectLst/>
                        </a:rPr>
                        <a:t>GB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9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terabyte (</a:t>
                      </a:r>
                      <a:r>
                        <a:rPr lang="en-GB" sz="1800" b="1" u="none" dirty="0">
                          <a:effectLst/>
                        </a:rPr>
                        <a:t>TB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12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petabyte (</a:t>
                      </a:r>
                      <a:r>
                        <a:rPr lang="en-GB" sz="1800" b="1" u="none" dirty="0">
                          <a:effectLst/>
                        </a:rPr>
                        <a:t>PB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15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exabyte (</a:t>
                      </a:r>
                      <a:r>
                        <a:rPr lang="en-GB" sz="1800" b="1" u="none" dirty="0">
                          <a:effectLst/>
                        </a:rPr>
                        <a:t>EB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18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zettabyte (</a:t>
                      </a:r>
                      <a:r>
                        <a:rPr lang="en-GB" sz="1800" b="1" u="none" dirty="0">
                          <a:effectLst/>
                        </a:rPr>
                        <a:t>ZB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21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yottabyte (</a:t>
                      </a:r>
                      <a:r>
                        <a:rPr lang="en-GB" sz="1800" b="1" u="none" dirty="0">
                          <a:effectLst/>
                        </a:rPr>
                        <a:t>YB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24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9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620688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smtClean="0"/>
              <a:t>Mengapa Data Mining?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362201"/>
            <a:ext cx="7886700" cy="3809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We are </a:t>
            </a:r>
            <a:r>
              <a:rPr lang="en-US" sz="4000" dirty="0">
                <a:solidFill>
                  <a:srgbClr val="C00000"/>
                </a:solidFill>
              </a:rPr>
              <a:t>drowning in data</a:t>
            </a:r>
            <a:r>
              <a:rPr lang="en-US" sz="4000" dirty="0"/>
              <a:t>, but </a:t>
            </a:r>
            <a:r>
              <a:rPr lang="en-US" sz="4000" dirty="0">
                <a:solidFill>
                  <a:srgbClr val="C00000"/>
                </a:solidFill>
              </a:rPr>
              <a:t>starving for knowledge</a:t>
            </a:r>
            <a:r>
              <a:rPr lang="en-US" sz="4000" dirty="0"/>
              <a:t>! </a:t>
            </a:r>
            <a:endParaRPr lang="id-ID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374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Apa itu Data Mining?</a:t>
            </a: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35" y="1447800"/>
            <a:ext cx="7886700" cy="44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7408" y="1387261"/>
            <a:ext cx="10801200" cy="4994067"/>
          </a:xfrm>
        </p:spPr>
        <p:txBody>
          <a:bodyPr>
            <a:normAutofit fontScale="92500" lnSpcReduction="20000"/>
          </a:bodyPr>
          <a:lstStyle/>
          <a:p>
            <a:r>
              <a:rPr lang="id-ID" dirty="0"/>
              <a:t>Disiplin ilmu yang mempelajari </a:t>
            </a:r>
            <a:r>
              <a:rPr lang="id-ID" dirty="0">
                <a:solidFill>
                  <a:srgbClr val="C00000"/>
                </a:solidFill>
              </a:rPr>
              <a:t>metode </a:t>
            </a:r>
            <a:r>
              <a:rPr lang="id-ID" dirty="0"/>
              <a:t>untuk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mengekstrak</a:t>
            </a:r>
            <a:r>
              <a:rPr lang="id-ID" dirty="0">
                <a:solidFill>
                  <a:srgbClr val="C00000"/>
                </a:solidFill>
              </a:rPr>
              <a:t> pengetahuan</a:t>
            </a:r>
            <a:r>
              <a:rPr lang="id-ID" dirty="0"/>
              <a:t> atau </a:t>
            </a:r>
            <a:r>
              <a:rPr lang="id-ID" dirty="0">
                <a:solidFill>
                  <a:srgbClr val="C00000"/>
                </a:solidFill>
              </a:rPr>
              <a:t>menemukan pola</a:t>
            </a:r>
            <a:r>
              <a:rPr lang="id-ID" dirty="0"/>
              <a:t> dari </a:t>
            </a:r>
            <a:r>
              <a:rPr lang="id-ID" dirty="0" err="1"/>
              <a:t>suatu</a:t>
            </a:r>
            <a:r>
              <a:rPr lang="id-ID" dirty="0"/>
              <a:t> data</a:t>
            </a:r>
            <a:r>
              <a:rPr lang="en-US" dirty="0"/>
              <a:t> yang </a:t>
            </a:r>
            <a:r>
              <a:rPr lang="en-US" dirty="0" err="1"/>
              <a:t>besar</a:t>
            </a:r>
            <a:endParaRPr lang="en-US" dirty="0"/>
          </a:p>
          <a:p>
            <a:endParaRPr lang="en-US" sz="1300" dirty="0"/>
          </a:p>
          <a:p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data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pengetahuan</a:t>
            </a:r>
            <a:r>
              <a:rPr lang="en-US" dirty="0"/>
              <a:t>:</a:t>
            </a:r>
            <a:endParaRPr lang="id-ID" dirty="0"/>
          </a:p>
          <a:p>
            <a:pPr marL="919162" lvl="1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Data</a:t>
            </a:r>
            <a:r>
              <a:rPr lang="en-US" dirty="0"/>
              <a:t>: </a:t>
            </a:r>
            <a:r>
              <a:rPr lang="id-ID" dirty="0">
                <a:solidFill>
                  <a:srgbClr val="0070C0"/>
                </a:solidFill>
              </a:rPr>
              <a:t>fakta yang terekam </a:t>
            </a:r>
            <a:r>
              <a:rPr lang="id-ID" dirty="0"/>
              <a:t>dan tidak membawa arti</a:t>
            </a:r>
          </a:p>
          <a:p>
            <a:pPr marL="919162" lvl="1" indent="-45720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Pengetahuan</a:t>
            </a:r>
            <a:r>
              <a:rPr lang="en-US" dirty="0"/>
              <a:t>: </a:t>
            </a:r>
            <a:r>
              <a:rPr lang="id-ID" dirty="0">
                <a:solidFill>
                  <a:srgbClr val="0070C0"/>
                </a:solidFill>
              </a:rPr>
              <a:t>pola</a:t>
            </a:r>
            <a:r>
              <a:rPr lang="id-ID" dirty="0"/>
              <a:t>, </a:t>
            </a:r>
            <a:r>
              <a:rPr lang="en-US" dirty="0" err="1">
                <a:solidFill>
                  <a:srgbClr val="0070C0"/>
                </a:solidFill>
              </a:rPr>
              <a:t>rumus</a:t>
            </a:r>
            <a:r>
              <a:rPr lang="en-US" dirty="0"/>
              <a:t>, </a:t>
            </a:r>
            <a:r>
              <a:rPr lang="id-ID" dirty="0"/>
              <a:t>aturan atau model yang muncul dari data</a:t>
            </a:r>
          </a:p>
          <a:p>
            <a:endParaRPr lang="en-US" sz="1500" dirty="0"/>
          </a:p>
          <a:p>
            <a:r>
              <a:rPr lang="en-US" dirty="0"/>
              <a:t>Nama lain data mining:</a:t>
            </a:r>
          </a:p>
          <a:p>
            <a:pPr lvl="1"/>
            <a:r>
              <a:rPr lang="id-ID" dirty="0" err="1">
                <a:solidFill>
                  <a:srgbClr val="C00000"/>
                </a:solidFill>
              </a:rPr>
              <a:t>Knowledge</a:t>
            </a:r>
            <a:r>
              <a:rPr lang="id-ID" dirty="0">
                <a:solidFill>
                  <a:srgbClr val="C00000"/>
                </a:solidFill>
              </a:rPr>
              <a:t> Discovery </a:t>
            </a:r>
            <a:r>
              <a:rPr lang="id-ID" dirty="0" err="1">
                <a:solidFill>
                  <a:srgbClr val="C00000"/>
                </a:solidFill>
              </a:rPr>
              <a:t>in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Database</a:t>
            </a:r>
            <a:r>
              <a:rPr lang="id-ID" dirty="0">
                <a:solidFill>
                  <a:srgbClr val="C00000"/>
                </a:solidFill>
              </a:rPr>
              <a:t> (KDD)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>
                <a:sym typeface="Wingdings" pitchFamily="2" charset="2"/>
              </a:rPr>
              <a:t>Knowledge extraction</a:t>
            </a:r>
          </a:p>
          <a:p>
            <a:pPr lvl="1"/>
            <a:r>
              <a:rPr lang="en-US" dirty="0">
                <a:sym typeface="Wingdings" pitchFamily="2" charset="2"/>
              </a:rPr>
              <a:t>Pattern analysis</a:t>
            </a:r>
          </a:p>
          <a:p>
            <a:pPr lvl="1"/>
            <a:r>
              <a:rPr lang="en-US" dirty="0">
                <a:sym typeface="Wingdings" pitchFamily="2" charset="2"/>
              </a:rPr>
              <a:t>Information harvesting</a:t>
            </a:r>
          </a:p>
          <a:p>
            <a:pPr lvl="1"/>
            <a:r>
              <a:rPr lang="en-US" dirty="0">
                <a:sym typeface="Wingdings" pitchFamily="2" charset="2"/>
              </a:rPr>
              <a:t>Business </a:t>
            </a:r>
            <a:r>
              <a:rPr lang="en-US" dirty="0" smtClean="0">
                <a:sym typeface="Wingdings" pitchFamily="2" charset="2"/>
              </a:rPr>
              <a:t>intelligence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Apa itu Data Mining?</a:t>
            </a:r>
          </a:p>
        </p:txBody>
      </p:sp>
    </p:spTree>
    <p:extLst>
      <p:ext uri="{BB962C8B-B14F-4D97-AF65-F5344CB8AC3E}">
        <p14:creationId xmlns:p14="http://schemas.microsoft.com/office/powerpoint/2010/main" val="134397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548680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Data Mining?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1854926"/>
              </p:ext>
            </p:extLst>
          </p:nvPr>
        </p:nvGraphicFramePr>
        <p:xfrm>
          <a:off x="911424" y="1556792"/>
          <a:ext cx="10297144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886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0" dirty="0"/>
              <a:t>Melakukan </a:t>
            </a:r>
            <a:r>
              <a:rPr lang="id-ID" b="0" dirty="0">
                <a:solidFill>
                  <a:srgbClr val="C00000"/>
                </a:solidFill>
              </a:rPr>
              <a:t>ekstraksi</a:t>
            </a:r>
            <a:r>
              <a:rPr lang="id-ID" b="0" dirty="0"/>
              <a:t> untuk mendapatkan </a:t>
            </a:r>
            <a:r>
              <a:rPr lang="id-ID" b="0" dirty="0">
                <a:solidFill>
                  <a:srgbClr val="C00000"/>
                </a:solidFill>
              </a:rPr>
              <a:t>informasi penting </a:t>
            </a:r>
            <a:r>
              <a:rPr lang="id-ID" b="0" dirty="0"/>
              <a:t>yang sifatnya </a:t>
            </a:r>
            <a:r>
              <a:rPr lang="id-ID" b="0" dirty="0">
                <a:solidFill>
                  <a:srgbClr val="C00000"/>
                </a:solidFill>
              </a:rPr>
              <a:t>implisit</a:t>
            </a:r>
            <a:r>
              <a:rPr lang="id-ID" b="0" dirty="0"/>
              <a:t> dan sebelumnya tidak diketahui, </a:t>
            </a:r>
            <a:r>
              <a:rPr lang="en-US" b="0" dirty="0"/>
              <a:t>d</a:t>
            </a:r>
            <a:r>
              <a:rPr lang="id-ID" b="0" dirty="0"/>
              <a:t>ari </a:t>
            </a:r>
            <a:r>
              <a:rPr lang="id-ID" b="0" dirty="0" err="1"/>
              <a:t>suatu</a:t>
            </a:r>
            <a:r>
              <a:rPr lang="en-US" b="0" dirty="0"/>
              <a:t> data</a:t>
            </a:r>
            <a:r>
              <a:rPr lang="id-ID" b="0" dirty="0"/>
              <a:t> </a:t>
            </a:r>
            <a:r>
              <a:rPr lang="id-ID" sz="2000" b="0" i="1" dirty="0"/>
              <a:t>(</a:t>
            </a:r>
            <a:r>
              <a:rPr lang="id-ID" sz="2000" b="0" i="1" dirty="0" err="1"/>
              <a:t>Witten</a:t>
            </a:r>
            <a:r>
              <a:rPr lang="id-ID" sz="2000" b="0" i="1" dirty="0"/>
              <a:t> </a:t>
            </a:r>
            <a:r>
              <a:rPr lang="id-ID" sz="2000" b="0" i="1" dirty="0" err="1"/>
              <a:t>et</a:t>
            </a:r>
            <a:r>
              <a:rPr lang="id-ID" sz="2000" b="0" i="1" dirty="0"/>
              <a:t> </a:t>
            </a:r>
            <a:r>
              <a:rPr lang="id-ID" sz="2000" b="0" i="1" dirty="0" err="1"/>
              <a:t>al</a:t>
            </a:r>
            <a:r>
              <a:rPr lang="id-ID" sz="2000" b="0" i="1" dirty="0"/>
              <a:t>., 2011)</a:t>
            </a:r>
            <a:endParaRPr lang="id-ID" sz="2000" b="0" dirty="0"/>
          </a:p>
          <a:p>
            <a:endParaRPr lang="en-US" sz="1400" b="0" dirty="0"/>
          </a:p>
          <a:p>
            <a:r>
              <a:rPr lang="id-ID" b="0" dirty="0"/>
              <a:t>Kegiatan yang meliputi pengumpulan, pemakaian data historis untuk </a:t>
            </a:r>
            <a:r>
              <a:rPr lang="id-ID" b="0" dirty="0">
                <a:solidFill>
                  <a:srgbClr val="C00000"/>
                </a:solidFill>
              </a:rPr>
              <a:t>menemukan keteraturan, pola dan hubungan </a:t>
            </a:r>
            <a:r>
              <a:rPr lang="id-ID" b="0" dirty="0"/>
              <a:t>dalam set data berukuran besar </a:t>
            </a:r>
            <a:r>
              <a:rPr lang="id-ID" sz="2000" b="0" i="1" dirty="0"/>
              <a:t>(Santosa, 2007)</a:t>
            </a:r>
            <a:endParaRPr lang="en-US" sz="2000" b="0" i="1" dirty="0"/>
          </a:p>
          <a:p>
            <a:endParaRPr lang="en-US" sz="1400" b="0" dirty="0">
              <a:solidFill>
                <a:srgbClr val="C00000"/>
              </a:solidFill>
            </a:endParaRPr>
          </a:p>
          <a:p>
            <a:r>
              <a:rPr lang="en-US" b="0" dirty="0" err="1" smtClean="0">
                <a:solidFill>
                  <a:srgbClr val="C00000"/>
                </a:solidFill>
              </a:rPr>
              <a:t>Ekstraksi</a:t>
            </a:r>
            <a:r>
              <a:rPr lang="en-US" b="0" dirty="0" smtClean="0">
                <a:solidFill>
                  <a:srgbClr val="C00000"/>
                </a:solidFill>
              </a:rPr>
              <a:t> </a:t>
            </a:r>
            <a:r>
              <a:rPr lang="en-US" b="0" dirty="0" err="1" smtClean="0">
                <a:solidFill>
                  <a:srgbClr val="C00000"/>
                </a:solidFill>
              </a:rPr>
              <a:t>pola</a:t>
            </a:r>
            <a:r>
              <a:rPr lang="en-US" b="0" dirty="0" smtClean="0">
                <a:solidFill>
                  <a:srgbClr val="C00000"/>
                </a:solidFill>
              </a:rPr>
              <a:t> </a:t>
            </a:r>
            <a:r>
              <a:rPr lang="en-US" b="0" dirty="0" err="1" smtClean="0">
                <a:solidFill>
                  <a:srgbClr val="C00000"/>
                </a:solidFill>
              </a:rPr>
              <a:t>atau</a:t>
            </a:r>
            <a:r>
              <a:rPr lang="en-US" b="0" dirty="0" smtClean="0">
                <a:solidFill>
                  <a:srgbClr val="C00000"/>
                </a:solidFill>
              </a:rPr>
              <a:t> </a:t>
            </a:r>
            <a:r>
              <a:rPr lang="en-US" b="0" dirty="0" err="1" smtClean="0">
                <a:solidFill>
                  <a:srgbClr val="C00000"/>
                </a:solidFill>
              </a:rPr>
              <a:t>pengetahuan</a:t>
            </a:r>
            <a:r>
              <a:rPr lang="en-US" b="0" dirty="0" smtClean="0">
                <a:solidFill>
                  <a:srgbClr val="C00000"/>
                </a:solidFill>
              </a:rPr>
              <a:t> yang </a:t>
            </a:r>
            <a:r>
              <a:rPr lang="en-US" b="0" dirty="0" err="1" smtClean="0">
                <a:solidFill>
                  <a:srgbClr val="C00000"/>
                </a:solidFill>
              </a:rPr>
              <a:t>menarik</a:t>
            </a:r>
            <a:r>
              <a:rPr lang="en-US" b="0" dirty="0" smtClean="0">
                <a:solidFill>
                  <a:srgbClr val="C00000"/>
                </a:solidFill>
              </a:rPr>
              <a:t> </a:t>
            </a:r>
            <a:r>
              <a:rPr lang="en-US" b="0" dirty="0" smtClean="0"/>
              <a:t>(</a:t>
            </a:r>
            <a:r>
              <a:rPr lang="en-US" b="0" dirty="0" err="1" smtClean="0"/>
              <a:t>penting</a:t>
            </a:r>
            <a:r>
              <a:rPr lang="en-US" b="0" dirty="0" smtClean="0"/>
              <a:t>, </a:t>
            </a:r>
            <a:r>
              <a:rPr lang="en-US" b="0" dirty="0" err="1" smtClean="0">
                <a:solidFill>
                  <a:srgbClr val="0070C0"/>
                </a:solidFill>
              </a:rPr>
              <a:t>implisit</a:t>
            </a:r>
            <a:r>
              <a:rPr lang="en-US" b="0" dirty="0"/>
              <a:t>, </a:t>
            </a:r>
            <a:r>
              <a:rPr lang="id-ID" b="0" dirty="0"/>
              <a:t>sebelumnya tidak diketahui</a:t>
            </a:r>
            <a:r>
              <a:rPr lang="en-US" b="0" dirty="0" smtClean="0">
                <a:solidFill>
                  <a:srgbClr val="0070C0"/>
                </a:solidFill>
              </a:rPr>
              <a:t> </a:t>
            </a:r>
            <a:r>
              <a:rPr lang="en-US" b="0" dirty="0" err="1" smtClean="0"/>
              <a:t>dan</a:t>
            </a:r>
            <a:r>
              <a:rPr lang="en-US" b="0" dirty="0" smtClean="0"/>
              <a:t> </a:t>
            </a:r>
            <a:r>
              <a:rPr lang="en-US" b="0" dirty="0" err="1" smtClean="0"/>
              <a:t>berpotensi</a:t>
            </a:r>
            <a:r>
              <a:rPr lang="en-US" b="0" dirty="0" smtClean="0"/>
              <a:t> </a:t>
            </a:r>
            <a:r>
              <a:rPr lang="en-US" b="0" dirty="0" err="1" smtClean="0"/>
              <a:t>bermanfaat</a:t>
            </a:r>
            <a:r>
              <a:rPr lang="en-US" b="0" dirty="0" smtClean="0"/>
              <a:t>) </a:t>
            </a:r>
            <a:r>
              <a:rPr lang="en-US" b="0" dirty="0" err="1" smtClean="0"/>
              <a:t>dari</a:t>
            </a:r>
            <a:r>
              <a:rPr lang="en-US" b="0" dirty="0" smtClean="0"/>
              <a:t> data </a:t>
            </a:r>
            <a:r>
              <a:rPr lang="en-US" b="0" dirty="0" err="1" smtClean="0"/>
              <a:t>berukuran</a:t>
            </a:r>
            <a:r>
              <a:rPr lang="en-US" b="0" dirty="0" smtClean="0"/>
              <a:t> </a:t>
            </a:r>
            <a:r>
              <a:rPr lang="en-US" b="0" dirty="0" err="1" smtClean="0"/>
              <a:t>besar</a:t>
            </a:r>
            <a:r>
              <a:rPr lang="en-US" b="0" dirty="0" smtClean="0"/>
              <a:t> </a:t>
            </a:r>
            <a:r>
              <a:rPr lang="en-US" sz="2000" b="0" i="1" dirty="0" smtClean="0"/>
              <a:t>(Han </a:t>
            </a:r>
            <a:r>
              <a:rPr lang="en-US" sz="2000" b="0" i="1" dirty="0"/>
              <a:t>et al., 2011)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Definisi Data Mining</a:t>
            </a:r>
          </a:p>
        </p:txBody>
      </p:sp>
    </p:spTree>
    <p:extLst>
      <p:ext uri="{BB962C8B-B14F-4D97-AF65-F5344CB8AC3E}">
        <p14:creationId xmlns:p14="http://schemas.microsoft.com/office/powerpoint/2010/main" val="38042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95400" y="620688"/>
            <a:ext cx="8515350" cy="685799"/>
          </a:xfrm>
        </p:spPr>
        <p:txBody>
          <a:bodyPr>
            <a:normAutofit/>
          </a:bodyPr>
          <a:lstStyle/>
          <a:p>
            <a:pPr eaLnBrk="1" hangingPunct="1"/>
            <a:r>
              <a:rPr lang="id-ID" dirty="0" smtClean="0">
                <a:solidFill>
                  <a:srgbClr val="FF0000"/>
                </a:solidFill>
              </a:rPr>
              <a:t>Data</a:t>
            </a:r>
            <a:r>
              <a:rPr lang="id-ID" dirty="0" smtClean="0"/>
              <a:t> - Informasi – Pengetahuan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5943601"/>
            <a:ext cx="7886700" cy="563563"/>
          </a:xfrm>
        </p:spPr>
        <p:txBody>
          <a:bodyPr rtlCol="0">
            <a:normAutofit/>
          </a:bodyPr>
          <a:lstStyle/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id-ID" dirty="0" smtClean="0"/>
              <a:t>Data </a:t>
            </a:r>
            <a:r>
              <a:rPr lang="id-ID" dirty="0"/>
              <a:t>Kehadiran Pegawai</a:t>
            </a:r>
          </a:p>
          <a:p>
            <a:pPr fontAlgn="auto">
              <a:spcAft>
                <a:spcPts val="0"/>
              </a:spcAft>
              <a:defRPr/>
            </a:pP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2362200" y="1600201"/>
          <a:ext cx="7391400" cy="4114803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NIP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TGL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DATANG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PULANG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07:20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15:40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07:45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15:33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07:51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16:00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1173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08:00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15:15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07:01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16:31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1183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07:49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17:00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8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767408" y="685800"/>
            <a:ext cx="8515350" cy="685799"/>
          </a:xfrm>
        </p:spPr>
        <p:txBody>
          <a:bodyPr>
            <a:normAutofit/>
          </a:bodyPr>
          <a:lstStyle/>
          <a:p>
            <a:pPr eaLnBrk="1" hangingPunct="1"/>
            <a:r>
              <a:rPr lang="id-ID" dirty="0" smtClean="0"/>
              <a:t>Data - </a:t>
            </a:r>
            <a:r>
              <a:rPr lang="id-ID" dirty="0" smtClean="0">
                <a:solidFill>
                  <a:srgbClr val="FF0000"/>
                </a:solidFill>
              </a:rPr>
              <a:t>Informasi</a:t>
            </a:r>
            <a:r>
              <a:rPr lang="id-ID" dirty="0" smtClean="0"/>
              <a:t> – Pengetahuan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500732" y="5782443"/>
            <a:ext cx="10139884" cy="563563"/>
          </a:xfrm>
        </p:spPr>
        <p:txBody>
          <a:bodyPr/>
          <a:lstStyle/>
          <a:p>
            <a:pPr marL="0" indent="0" algn="ctr">
              <a:buNone/>
            </a:pPr>
            <a:r>
              <a:rPr lang="id-ID" dirty="0" smtClean="0"/>
              <a:t>Informasi Akumulasi Bulanan Kehadiran Pegawai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Group 4"/>
          <p:cNvGraphicFramePr>
            <a:graphicFrameLocks noGrp="1"/>
          </p:cNvGraphicFramePr>
          <p:nvPr/>
        </p:nvGraphicFramePr>
        <p:xfrm>
          <a:off x="2144713" y="1524000"/>
          <a:ext cx="7848600" cy="4114800"/>
        </p:xfrm>
        <a:graphic>
          <a:graphicData uri="http://schemas.openxmlformats.org/drawingml/2006/table">
            <a:tbl>
              <a:tblPr/>
              <a:tblGrid>
                <a:gridCol w="13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NIP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Masuk</a:t>
                      </a:r>
                      <a:endParaRPr kumimoji="0" lang="en-US" altLang="ja-JP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808080"/>
                          </a:outerShdw>
                        </a:effectLst>
                        <a:latin typeface="+mn-lt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Alpa</a:t>
                      </a:r>
                      <a:endParaRPr kumimoji="0" lang="en-US" altLang="ja-JP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808080"/>
                          </a:outerShdw>
                        </a:effectLst>
                        <a:latin typeface="+mn-lt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Cuti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Sakit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Telat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1173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40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E31D9D-6C2F-43CB-95A2-F9B6C01F36CB}"/>
              </a:ext>
            </a:extLst>
          </p:cNvPr>
          <p:cNvSpPr txBox="1"/>
          <p:nvPr/>
        </p:nvSpPr>
        <p:spPr>
          <a:xfrm rot="16200000">
            <a:off x="-1220702" y="1225517"/>
            <a:ext cx="6857998" cy="441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id-ID" sz="1100" dirty="0">
              <a:latin typeface="+mn-lt"/>
            </a:endParaRPr>
          </a:p>
          <a:p>
            <a:r>
              <a:rPr lang="id-ID" sz="5400" dirty="0" err="1">
                <a:latin typeface="+mn-lt"/>
              </a:rPr>
              <a:t>Course</a:t>
            </a:r>
            <a:r>
              <a:rPr lang="id-ID" sz="5400" dirty="0">
                <a:latin typeface="+mn-lt"/>
              </a:rPr>
              <a:t>   </a:t>
            </a:r>
            <a:r>
              <a:rPr lang="id-ID" sz="5400" dirty="0" err="1">
                <a:latin typeface="+mn-lt"/>
              </a:rPr>
              <a:t>Outline</a:t>
            </a:r>
            <a:endParaRPr lang="id-ID" sz="6000" dirty="0">
              <a:latin typeface="+mn-lt"/>
            </a:endParaRPr>
          </a:p>
          <a:p>
            <a:endParaRPr lang="id-ID" dirty="0">
              <a:latin typeface="+mn-lt"/>
            </a:endParaRPr>
          </a:p>
          <a:p>
            <a:endParaRPr lang="id-ID" dirty="0">
              <a:latin typeface="+mn-lt"/>
            </a:endParaRPr>
          </a:p>
          <a:p>
            <a:endParaRPr lang="id-ID" dirty="0">
              <a:latin typeface="+mn-lt"/>
            </a:endParaRPr>
          </a:p>
          <a:p>
            <a:endParaRPr lang="id-ID" dirty="0">
              <a:latin typeface="+mn-lt"/>
            </a:endParaRPr>
          </a:p>
          <a:p>
            <a:endParaRPr lang="id-ID" dirty="0">
              <a:latin typeface="+mn-lt"/>
            </a:endParaRPr>
          </a:p>
          <a:p>
            <a:endParaRPr lang="id-ID" dirty="0">
              <a:latin typeface="+mn-lt"/>
            </a:endParaRPr>
          </a:p>
          <a:p>
            <a:endParaRPr lang="id-ID" dirty="0">
              <a:latin typeface="+mn-lt"/>
            </a:endParaRPr>
          </a:p>
          <a:p>
            <a:endParaRPr lang="id-ID" dirty="0">
              <a:latin typeface="+mn-lt"/>
            </a:endParaRPr>
          </a:p>
          <a:p>
            <a:endParaRPr lang="id-ID" dirty="0">
              <a:latin typeface="+mn-lt"/>
            </a:endParaRPr>
          </a:p>
          <a:p>
            <a:endParaRPr lang="id-ID" dirty="0">
              <a:latin typeface="+mn-lt"/>
            </a:endParaRPr>
          </a:p>
          <a:p>
            <a:endParaRPr lang="id-ID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BF95EFA-730A-4DE8-B366-472A25B6F0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546890"/>
              </p:ext>
            </p:extLst>
          </p:nvPr>
        </p:nvGraphicFramePr>
        <p:xfrm>
          <a:off x="3143672" y="903274"/>
          <a:ext cx="7227912" cy="5976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63B1B-5E92-491C-BD63-B4663A266E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767408" y="585788"/>
            <a:ext cx="8515350" cy="671512"/>
          </a:xfrm>
        </p:spPr>
        <p:txBody>
          <a:bodyPr>
            <a:normAutofit/>
          </a:bodyPr>
          <a:lstStyle/>
          <a:p>
            <a:pPr eaLnBrk="1" hangingPunct="1"/>
            <a:r>
              <a:rPr lang="id-ID" dirty="0" smtClean="0"/>
              <a:t>Data - Informasi – </a:t>
            </a:r>
            <a:r>
              <a:rPr lang="id-ID" dirty="0" smtClean="0">
                <a:solidFill>
                  <a:srgbClr val="FF0000"/>
                </a:solidFill>
              </a:rPr>
              <a:t>Pengetahuan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767408" y="5813577"/>
            <a:ext cx="10153128" cy="563563"/>
          </a:xfrm>
        </p:spPr>
        <p:txBody>
          <a:bodyPr/>
          <a:lstStyle/>
          <a:p>
            <a:pPr marL="0" indent="0" algn="ctr">
              <a:buNone/>
            </a:pPr>
            <a:r>
              <a:rPr lang="fi-FI" dirty="0" smtClean="0"/>
              <a:t>Pola Kebiasaan Kehadiran Mingguan Pegawai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/>
          </p:nvPr>
        </p:nvGraphicFramePr>
        <p:xfrm>
          <a:off x="1981200" y="1570039"/>
          <a:ext cx="8305800" cy="3627437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808080"/>
                          </a:outerShdw>
                        </a:effectLst>
                        <a:latin typeface="+mn-lt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Senin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Selasa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Rabu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Kamis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Jumat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Terlambat</a:t>
                      </a:r>
                      <a:endParaRPr kumimoji="0" lang="en-US" altLang="ja-JP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  <a:ea typeface="ＭＳ Ｐゴシック" pitchFamily="34" charset="-128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7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Pulang Cepat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8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Izin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Alpa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3733800" y="1371600"/>
            <a:ext cx="1447800" cy="4343400"/>
          </a:xfrm>
          <a:prstGeom prst="rect">
            <a:avLst/>
          </a:prstGeom>
          <a:solidFill>
            <a:schemeClr val="accent1">
              <a:alpha val="43921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d-ID" sz="1800">
              <a:latin typeface="Arial" panose="020B0604020202020204" pitchFamily="34" charset="0"/>
            </a:endParaRPr>
          </a:p>
        </p:txBody>
      </p:sp>
      <p:sp>
        <p:nvSpPr>
          <p:cNvPr id="9" name="Rectangle 49"/>
          <p:cNvSpPr>
            <a:spLocks noChangeArrowheads="1"/>
          </p:cNvSpPr>
          <p:nvPr/>
        </p:nvSpPr>
        <p:spPr bwMode="auto">
          <a:xfrm>
            <a:off x="8763000" y="1371600"/>
            <a:ext cx="1600200" cy="4343400"/>
          </a:xfrm>
          <a:prstGeom prst="rect">
            <a:avLst/>
          </a:prstGeom>
          <a:solidFill>
            <a:schemeClr val="accent1">
              <a:alpha val="43921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d-ID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95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9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1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767408" y="582961"/>
            <a:ext cx="11017224" cy="685799"/>
          </a:xfrm>
        </p:spPr>
        <p:txBody>
          <a:bodyPr>
            <a:normAutofit/>
          </a:bodyPr>
          <a:lstStyle/>
          <a:p>
            <a:pPr eaLnBrk="1" hangingPunct="1"/>
            <a:r>
              <a:rPr lang="id-ID" dirty="0"/>
              <a:t>Data - Informasi – Pengetahuan</a:t>
            </a:r>
            <a:r>
              <a:rPr lang="en-US" dirty="0"/>
              <a:t> - </a:t>
            </a:r>
            <a:r>
              <a:rPr lang="en-US" dirty="0" err="1">
                <a:solidFill>
                  <a:srgbClr val="C00000"/>
                </a:solidFill>
              </a:rPr>
              <a:t>Kebijakan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412776"/>
            <a:ext cx="10657184" cy="4929288"/>
          </a:xfrm>
        </p:spPr>
        <p:txBody>
          <a:bodyPr/>
          <a:lstStyle/>
          <a:p>
            <a:pPr eaLnBrk="1" hangingPunct="1"/>
            <a:r>
              <a:rPr lang="id-ID" sz="3000" dirty="0"/>
              <a:t>Kebijakan </a:t>
            </a:r>
            <a:r>
              <a:rPr lang="id-ID" sz="3000" dirty="0">
                <a:solidFill>
                  <a:srgbClr val="C00000"/>
                </a:solidFill>
              </a:rPr>
              <a:t>penataan jam kerja karyawan </a:t>
            </a:r>
            <a:r>
              <a:rPr lang="id-ID" sz="3000" dirty="0"/>
              <a:t>khusus untuk hari senin dan </a:t>
            </a:r>
            <a:r>
              <a:rPr lang="id-ID" sz="3000" dirty="0" err="1"/>
              <a:t>jumat</a:t>
            </a:r>
            <a:endParaRPr lang="id-ID" sz="3000" dirty="0"/>
          </a:p>
          <a:p>
            <a:pPr eaLnBrk="1" hangingPunct="1"/>
            <a:endParaRPr lang="en-US" sz="3000" dirty="0"/>
          </a:p>
          <a:p>
            <a:pPr eaLnBrk="1" hangingPunct="1"/>
            <a:r>
              <a:rPr lang="id-ID" sz="3000" dirty="0"/>
              <a:t>Peraturan jam kerja:</a:t>
            </a:r>
          </a:p>
          <a:p>
            <a:pPr lvl="1" eaLnBrk="1" hangingPunct="1"/>
            <a:r>
              <a:rPr lang="id-ID" sz="2600" dirty="0"/>
              <a:t>Hari </a:t>
            </a:r>
            <a:r>
              <a:rPr lang="id-ID" sz="2600" dirty="0">
                <a:solidFill>
                  <a:srgbClr val="C00000"/>
                </a:solidFill>
              </a:rPr>
              <a:t>Senin dimulai jam 10:00</a:t>
            </a:r>
          </a:p>
          <a:p>
            <a:pPr lvl="1" eaLnBrk="1" hangingPunct="1"/>
            <a:r>
              <a:rPr lang="id-ID" sz="2600" dirty="0"/>
              <a:t>Hari </a:t>
            </a:r>
            <a:r>
              <a:rPr lang="id-ID" sz="2600" dirty="0">
                <a:solidFill>
                  <a:srgbClr val="C00000"/>
                </a:solidFill>
              </a:rPr>
              <a:t>Jumat diakhiri jam 14:00</a:t>
            </a:r>
          </a:p>
          <a:p>
            <a:pPr lvl="1" eaLnBrk="1" hangingPunct="1"/>
            <a:r>
              <a:rPr lang="id-ID" sz="2600" dirty="0"/>
              <a:t>Sisa jam kerja </a:t>
            </a:r>
            <a:r>
              <a:rPr lang="id-ID" sz="2600" dirty="0">
                <a:solidFill>
                  <a:srgbClr val="C00000"/>
                </a:solidFill>
              </a:rPr>
              <a:t>dikompensasi ke hari lain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1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469" y="569089"/>
            <a:ext cx="8439150" cy="69062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Mining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/>
              <a:t>Business Intelligence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2209800" y="1371600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endParaRPr lang="en-US" sz="2400">
              <a:latin typeface="Calibri" panose="020F050202020403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2667000" y="5791200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>
            <a:off x="3124200" y="5181600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3657600" y="44196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4267200" y="36576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4876800" y="28194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4" name="Line 9"/>
          <p:cNvSpPr>
            <a:spLocks noChangeShapeType="1"/>
          </p:cNvSpPr>
          <p:nvPr/>
        </p:nvSpPr>
        <p:spPr bwMode="auto">
          <a:xfrm flipV="1">
            <a:off x="1981200" y="13716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5" name="Line 10"/>
          <p:cNvSpPr>
            <a:spLocks noChangeShapeType="1"/>
          </p:cNvSpPr>
          <p:nvPr/>
        </p:nvSpPr>
        <p:spPr bwMode="auto">
          <a:xfrm flipV="1">
            <a:off x="10287000" y="13716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2067412" y="1433514"/>
            <a:ext cx="242504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/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Increasing potential</a:t>
            </a:r>
          </a:p>
          <a:p>
            <a:pPr algn="l"/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to support business decisions</a:t>
            </a: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9064456" y="1879600"/>
            <a:ext cx="11336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End User</a:t>
            </a: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7620001" y="2870200"/>
            <a:ext cx="253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Business Analyst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8324141" y="3708400"/>
            <a:ext cx="18199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     Data Analyst</a:t>
            </a:r>
          </a:p>
        </p:txBody>
      </p:sp>
      <p:sp>
        <p:nvSpPr>
          <p:cNvPr id="40" name="Text Box 15"/>
          <p:cNvSpPr txBox="1">
            <a:spLocks noChangeArrowheads="1"/>
          </p:cNvSpPr>
          <p:nvPr/>
        </p:nvSpPr>
        <p:spPr bwMode="auto">
          <a:xfrm>
            <a:off x="9517758" y="5613400"/>
            <a:ext cx="6438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2000" b="1">
                <a:solidFill>
                  <a:srgbClr val="C00000"/>
                </a:solidFill>
                <a:latin typeface="Calibri" panose="020F0502020204030204" pitchFamily="34" charset="0"/>
              </a:rPr>
              <a:t>DBA</a:t>
            </a:r>
          </a:p>
        </p:txBody>
      </p:sp>
      <p:sp>
        <p:nvSpPr>
          <p:cNvPr id="41" name="Text Box 16"/>
          <p:cNvSpPr txBox="1">
            <a:spLocks noChangeArrowheads="1"/>
          </p:cNvSpPr>
          <p:nvPr/>
        </p:nvSpPr>
        <p:spPr bwMode="auto">
          <a:xfrm>
            <a:off x="5334000" y="2101850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1800" b="1" dirty="0">
                <a:latin typeface="Calibri" panose="020F0502020204030204" pitchFamily="34" charset="0"/>
              </a:rPr>
              <a:t>Decision Making</a:t>
            </a:r>
          </a:p>
        </p:txBody>
      </p:sp>
      <p:sp>
        <p:nvSpPr>
          <p:cNvPr id="42" name="Text Box 17"/>
          <p:cNvSpPr txBox="1">
            <a:spLocks noChangeArrowheads="1"/>
          </p:cNvSpPr>
          <p:nvPr/>
        </p:nvSpPr>
        <p:spPr bwMode="auto">
          <a:xfrm>
            <a:off x="4978044" y="2916238"/>
            <a:ext cx="1905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b="1" dirty="0">
                <a:latin typeface="Calibri" panose="020F0502020204030204" pitchFamily="34" charset="0"/>
              </a:rPr>
              <a:t>Data Presentation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4785999" y="3276600"/>
            <a:ext cx="24549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i="1" dirty="0">
                <a:solidFill>
                  <a:srgbClr val="00B050"/>
                </a:solidFill>
                <a:latin typeface="Calibri" panose="020F0502020204030204" pitchFamily="34" charset="0"/>
              </a:rPr>
              <a:t>Visualization Techniques</a:t>
            </a:r>
          </a:p>
        </p:txBody>
      </p:sp>
      <p:sp>
        <p:nvSpPr>
          <p:cNvPr id="44" name="Text Box 19"/>
          <p:cNvSpPr txBox="1">
            <a:spLocks noChangeArrowheads="1"/>
          </p:cNvSpPr>
          <p:nvPr/>
        </p:nvSpPr>
        <p:spPr bwMode="auto">
          <a:xfrm>
            <a:off x="5105401" y="3689351"/>
            <a:ext cx="1782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b="1" dirty="0">
                <a:latin typeface="Calibri" panose="020F0502020204030204" pitchFamily="34" charset="0"/>
              </a:rPr>
              <a:t>Data Mining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ext Box 20"/>
          <p:cNvSpPr txBox="1">
            <a:spLocks noChangeArrowheads="1"/>
          </p:cNvSpPr>
          <p:nvPr/>
        </p:nvSpPr>
        <p:spPr bwMode="auto">
          <a:xfrm>
            <a:off x="4762500" y="3962401"/>
            <a:ext cx="2324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i="1" dirty="0">
                <a:solidFill>
                  <a:srgbClr val="00B050"/>
                </a:solidFill>
                <a:latin typeface="Calibri" panose="020F0502020204030204" pitchFamily="34" charset="0"/>
              </a:rPr>
              <a:t>Information Discovery</a:t>
            </a:r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4816476" y="4495801"/>
            <a:ext cx="2346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1800" b="1" dirty="0">
                <a:latin typeface="Calibri" panose="020F0502020204030204" pitchFamily="34" charset="0"/>
              </a:rPr>
              <a:t>Data Exploration</a:t>
            </a:r>
          </a:p>
        </p:txBody>
      </p:sp>
      <p:sp>
        <p:nvSpPr>
          <p:cNvPr id="47" name="Text Box 23"/>
          <p:cNvSpPr txBox="1">
            <a:spLocks noChangeArrowheads="1"/>
          </p:cNvSpPr>
          <p:nvPr/>
        </p:nvSpPr>
        <p:spPr bwMode="auto">
          <a:xfrm>
            <a:off x="3581400" y="4800601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i="1" dirty="0">
                <a:solidFill>
                  <a:srgbClr val="00B050"/>
                </a:solidFill>
                <a:latin typeface="Calibri" panose="020F0502020204030204" pitchFamily="34" charset="0"/>
              </a:rPr>
              <a:t>Statistical Summary, Querying, and Reporting</a:t>
            </a: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3574649" y="5334000"/>
            <a:ext cx="49680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b="1" dirty="0">
                <a:latin typeface="Calibri" panose="020F0502020204030204" pitchFamily="34" charset="0"/>
              </a:rPr>
              <a:t>Data Preprocessing/Integration, Data Warehouses</a:t>
            </a:r>
          </a:p>
        </p:txBody>
      </p:sp>
      <p:sp>
        <p:nvSpPr>
          <p:cNvPr id="49" name="Text Box 25"/>
          <p:cNvSpPr txBox="1">
            <a:spLocks noChangeArrowheads="1"/>
          </p:cNvSpPr>
          <p:nvPr/>
        </p:nvSpPr>
        <p:spPr bwMode="auto">
          <a:xfrm>
            <a:off x="5165634" y="5802868"/>
            <a:ext cx="14241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b="1" dirty="0">
                <a:latin typeface="Calibri" panose="020F0502020204030204" pitchFamily="34" charset="0"/>
              </a:rPr>
              <a:t>Data Sources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0" name="Text Box 26"/>
          <p:cNvSpPr txBox="1">
            <a:spLocks noChangeArrowheads="1"/>
          </p:cNvSpPr>
          <p:nvPr/>
        </p:nvSpPr>
        <p:spPr bwMode="auto">
          <a:xfrm>
            <a:off x="2514600" y="6019801"/>
            <a:ext cx="711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i="1" dirty="0">
                <a:solidFill>
                  <a:srgbClr val="00B050"/>
                </a:solidFill>
                <a:latin typeface="Calibri" panose="020F0502020204030204" pitchFamily="34" charset="0"/>
              </a:rPr>
              <a:t>Paper, Files, Web documents, Scientific experiments, Database Systems</a:t>
            </a:r>
          </a:p>
        </p:txBody>
      </p:sp>
      <p:sp>
        <p:nvSpPr>
          <p:cNvPr id="51" name="Line 27"/>
          <p:cNvSpPr>
            <a:spLocks noChangeShapeType="1"/>
          </p:cNvSpPr>
          <p:nvPr/>
        </p:nvSpPr>
        <p:spPr bwMode="auto">
          <a:xfrm>
            <a:off x="1905000" y="64008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70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548680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endParaRPr lang="id-ID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301038"/>
              </p:ext>
            </p:extLst>
          </p:nvPr>
        </p:nvGraphicFramePr>
        <p:xfrm>
          <a:off x="2152650" y="990600"/>
          <a:ext cx="78867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2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 err="1" smtClean="0">
                <a:solidFill>
                  <a:srgbClr val="C00000"/>
                </a:solidFill>
              </a:rPr>
              <a:t>Jumlah</a:t>
            </a:r>
            <a:r>
              <a:rPr lang="en-US" sz="3000" dirty="0" smtClean="0">
                <a:solidFill>
                  <a:srgbClr val="C00000"/>
                </a:solidFill>
              </a:rPr>
              <a:t> </a:t>
            </a:r>
            <a:r>
              <a:rPr lang="en-US" sz="3000" dirty="0" smtClean="0"/>
              <a:t>data yang </a:t>
            </a:r>
            <a:r>
              <a:rPr lang="en-US" sz="3000" dirty="0" err="1" smtClean="0"/>
              <a:t>luar</a:t>
            </a:r>
            <a:r>
              <a:rPr lang="en-US" sz="3000" dirty="0" smtClean="0"/>
              <a:t> </a:t>
            </a:r>
            <a:r>
              <a:rPr lang="en-US" sz="3000" dirty="0" err="1" smtClean="0"/>
              <a:t>biasa</a:t>
            </a:r>
            <a:endParaRPr lang="en-US" sz="3000" dirty="0"/>
          </a:p>
          <a:p>
            <a:pPr lvl="1"/>
            <a:r>
              <a:rPr lang="en-US" dirty="0" err="1" smtClean="0"/>
              <a:t>Algoritme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bersifat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highly scalable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menangani</a:t>
            </a:r>
            <a:r>
              <a:rPr lang="en-US" dirty="0" smtClean="0"/>
              <a:t> data </a:t>
            </a:r>
            <a:r>
              <a:rPr lang="en-US" dirty="0" err="1" smtClean="0"/>
              <a:t>tersebut</a:t>
            </a:r>
            <a:endParaRPr lang="en-US" dirty="0" smtClean="0"/>
          </a:p>
          <a:p>
            <a:r>
              <a:rPr lang="en-US" sz="3000" dirty="0" smtClean="0"/>
              <a:t>Data </a:t>
            </a:r>
            <a:r>
              <a:rPr lang="en-US" sz="3000" dirty="0" err="1" smtClean="0">
                <a:solidFill>
                  <a:srgbClr val="C00000"/>
                </a:solidFill>
              </a:rPr>
              <a:t>Berdimensi</a:t>
            </a:r>
            <a:r>
              <a:rPr lang="en-US" sz="3000" dirty="0" smtClean="0">
                <a:solidFill>
                  <a:srgbClr val="C00000"/>
                </a:solidFill>
              </a:rPr>
              <a:t> </a:t>
            </a:r>
            <a:r>
              <a:rPr lang="en-US" sz="3000" dirty="0" err="1" smtClean="0">
                <a:solidFill>
                  <a:srgbClr val="C00000"/>
                </a:solidFill>
              </a:rPr>
              <a:t>tinggi</a:t>
            </a:r>
            <a:endParaRPr lang="en-US" sz="3000" dirty="0" smtClean="0"/>
          </a:p>
          <a:p>
            <a:pPr lvl="1"/>
            <a:r>
              <a:rPr lang="en-US" dirty="0" smtClean="0"/>
              <a:t>Micro-array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ribuan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dimensi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sz="3000" dirty="0" smtClean="0"/>
              <a:t>Data yang </a:t>
            </a:r>
            <a:r>
              <a:rPr lang="en-US" sz="3000" dirty="0" err="1" smtClean="0"/>
              <a:t>sangat</a:t>
            </a:r>
            <a:r>
              <a:rPr lang="en-US" sz="3000" dirty="0" smtClean="0"/>
              <a:t> </a:t>
            </a:r>
            <a:r>
              <a:rPr lang="en-US" sz="3000" dirty="0" err="1" smtClean="0">
                <a:solidFill>
                  <a:srgbClr val="C00000"/>
                </a:solidFill>
              </a:rPr>
              <a:t>kompleks</a:t>
            </a:r>
            <a:endParaRPr lang="en-US" sz="3000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Data streams </a:t>
            </a:r>
            <a:r>
              <a:rPr lang="en-US" dirty="0"/>
              <a:t>and sensor 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Time-series data</a:t>
            </a:r>
            <a:r>
              <a:rPr lang="en-US" dirty="0"/>
              <a:t>, temporal data, sequence data </a:t>
            </a:r>
          </a:p>
          <a:p>
            <a:pPr lvl="1"/>
            <a:r>
              <a:rPr lang="en-US" dirty="0"/>
              <a:t>Structure data, graphs, </a:t>
            </a:r>
            <a:r>
              <a:rPr lang="en-US" dirty="0">
                <a:solidFill>
                  <a:srgbClr val="0070C0"/>
                </a:solidFill>
              </a:rPr>
              <a:t>social networks </a:t>
            </a:r>
            <a:r>
              <a:rPr lang="en-US" dirty="0"/>
              <a:t>and multi-linked data</a:t>
            </a:r>
          </a:p>
          <a:p>
            <a:pPr lvl="1"/>
            <a:r>
              <a:rPr lang="en-US" dirty="0"/>
              <a:t>Heterogeneous </a:t>
            </a:r>
            <a:r>
              <a:rPr lang="en-US" dirty="0">
                <a:solidFill>
                  <a:srgbClr val="0070C0"/>
                </a:solidFill>
              </a:rPr>
              <a:t>databases </a:t>
            </a:r>
            <a:r>
              <a:rPr lang="en-US" dirty="0"/>
              <a:t>and legacy databases</a:t>
            </a:r>
          </a:p>
          <a:p>
            <a:pPr lvl="1"/>
            <a:r>
              <a:rPr lang="en-US" dirty="0"/>
              <a:t>Spatial, spatiotemporal, </a:t>
            </a:r>
            <a:r>
              <a:rPr lang="en-US" dirty="0">
                <a:solidFill>
                  <a:srgbClr val="0070C0"/>
                </a:solidFill>
              </a:rPr>
              <a:t>multimedia</a:t>
            </a:r>
            <a:r>
              <a:rPr lang="en-US" dirty="0"/>
              <a:t>, text and </a:t>
            </a:r>
            <a:r>
              <a:rPr lang="en-US" dirty="0">
                <a:solidFill>
                  <a:srgbClr val="0070C0"/>
                </a:solidFill>
              </a:rPr>
              <a:t>Web 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Software programs</a:t>
            </a:r>
            <a:r>
              <a:rPr lang="en-US" dirty="0"/>
              <a:t>, scientific simulations</a:t>
            </a:r>
          </a:p>
          <a:p>
            <a:r>
              <a:rPr lang="en-US" sz="3000" dirty="0" err="1" smtClean="0">
                <a:solidFill>
                  <a:srgbClr val="C00000"/>
                </a:solidFill>
              </a:rPr>
              <a:t>Aplikasi</a:t>
            </a:r>
            <a:r>
              <a:rPr lang="en-US" sz="3000" dirty="0" smtClean="0">
                <a:solidFill>
                  <a:srgbClr val="C00000"/>
                </a:solidFill>
              </a:rPr>
              <a:t> </a:t>
            </a:r>
            <a:r>
              <a:rPr lang="en-US" sz="3000" dirty="0" err="1" smtClean="0">
                <a:solidFill>
                  <a:srgbClr val="C00000"/>
                </a:solidFill>
              </a:rPr>
              <a:t>baru</a:t>
            </a:r>
            <a:r>
              <a:rPr lang="en-US" sz="3000" dirty="0" smtClean="0">
                <a:solidFill>
                  <a:srgbClr val="C00000"/>
                </a:solidFill>
              </a:rPr>
              <a:t> </a:t>
            </a:r>
            <a:r>
              <a:rPr lang="en-US" sz="3000" dirty="0" err="1" smtClean="0">
                <a:solidFill>
                  <a:srgbClr val="C00000"/>
                </a:solidFill>
              </a:rPr>
              <a:t>dan</a:t>
            </a:r>
            <a:r>
              <a:rPr lang="en-US" sz="3000" dirty="0" smtClean="0">
                <a:solidFill>
                  <a:srgbClr val="C00000"/>
                </a:solidFill>
              </a:rPr>
              <a:t> </a:t>
            </a:r>
            <a:r>
              <a:rPr lang="en-US" sz="3000" dirty="0" err="1" smtClean="0">
                <a:solidFill>
                  <a:srgbClr val="C00000"/>
                </a:solidFill>
              </a:rPr>
              <a:t>canggih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Masalah-Masalah</a:t>
            </a:r>
            <a:r>
              <a:rPr lang="en-US" dirty="0"/>
              <a:t> di Data Mining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259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106" y="583736"/>
            <a:ext cx="8515350" cy="6830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Dataset (</a:t>
            </a:r>
            <a:r>
              <a:rPr lang="en-US" sz="4000" dirty="0" err="1"/>
              <a:t>Himpunan</a:t>
            </a:r>
            <a:r>
              <a:rPr lang="en-US" sz="4000" dirty="0"/>
              <a:t> Data)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t="31148" r="22975" b="27616"/>
          <a:stretch/>
        </p:blipFill>
        <p:spPr bwMode="auto">
          <a:xfrm>
            <a:off x="1788012" y="2066898"/>
            <a:ext cx="6670188" cy="418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00800" y="1305580"/>
            <a:ext cx="28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Class/Label</a:t>
            </a:r>
            <a:r>
              <a:rPr lang="en-US" sz="28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/Target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7848600" y="1828800"/>
            <a:ext cx="0" cy="45720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124200" y="1219200"/>
            <a:ext cx="2751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Attribut</a:t>
            </a:r>
            <a:r>
              <a:rPr lang="en-US" sz="28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e/Feature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 bwMode="auto">
          <a:xfrm flipH="1">
            <a:off x="2895600" y="1742420"/>
            <a:ext cx="16044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11" idx="2"/>
          </p:cNvCxnSpPr>
          <p:nvPr/>
        </p:nvCxnSpPr>
        <p:spPr bwMode="auto">
          <a:xfrm flipH="1">
            <a:off x="4191000" y="1742420"/>
            <a:ext cx="3090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1" idx="2"/>
          </p:cNvCxnSpPr>
          <p:nvPr/>
        </p:nvCxnSpPr>
        <p:spPr bwMode="auto">
          <a:xfrm>
            <a:off x="4500090" y="1742420"/>
            <a:ext cx="2053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1" idx="2"/>
          </p:cNvCxnSpPr>
          <p:nvPr/>
        </p:nvCxnSpPr>
        <p:spPr bwMode="auto">
          <a:xfrm>
            <a:off x="4500090" y="1742420"/>
            <a:ext cx="910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8717224" y="481078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Nominal</a:t>
            </a:r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 bwMode="auto">
          <a:xfrm flipH="1" flipV="1">
            <a:off x="7848600" y="3886200"/>
            <a:ext cx="868624" cy="118619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8479938" y="5788871"/>
            <a:ext cx="173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9933"/>
                </a:solidFill>
                <a:latin typeface="Calibri" pitchFamily="34" charset="0"/>
                <a:cs typeface="Calibri" pitchFamily="34" charset="0"/>
              </a:rPr>
              <a:t>Numerik</a:t>
            </a:r>
            <a:endParaRPr lang="en-US" sz="2800" dirty="0">
              <a:solidFill>
                <a:srgbClr val="FF9933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 flipV="1">
            <a:off x="6400800" y="4953001"/>
            <a:ext cx="2193312" cy="1155509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9933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8915400" y="2298918"/>
            <a:ext cx="1396536" cy="18158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Record/</a:t>
            </a:r>
          </a:p>
          <a:p>
            <a:pPr algn="l"/>
            <a:r>
              <a:rPr lang="en-US" sz="2800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Object/</a:t>
            </a:r>
          </a:p>
          <a:p>
            <a:pPr algn="l"/>
            <a:r>
              <a:rPr lang="en-US" sz="2800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Sample/</a:t>
            </a:r>
          </a:p>
          <a:p>
            <a:pPr algn="l"/>
            <a:r>
              <a:rPr lang="en-US" sz="2800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Tuple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8255540" y="272657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8272030" y="297553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8272030" y="320413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8272030" y="349875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flipH="1">
            <a:off x="8272030" y="373753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44853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457200"/>
            <a:ext cx="5855931" cy="63244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4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578255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C:\Users\hends\AppData\Local\Temp\maftemp-743b1407\1368553971380_822\1360736259772_681\index_files\Data_typ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43" y="1656900"/>
            <a:ext cx="8778373" cy="422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5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09" y="620688"/>
            <a:ext cx="8521566" cy="609597"/>
          </a:xfrm>
        </p:spPr>
        <p:txBody>
          <a:bodyPr>
            <a:normAutofit/>
          </a:bodyPr>
          <a:lstStyle/>
          <a:p>
            <a:r>
              <a:rPr lang="en-US" dirty="0" err="1" smtClean="0"/>
              <a:t>Tipe</a:t>
            </a:r>
            <a:r>
              <a:rPr lang="en-US" dirty="0" smtClean="0"/>
              <a:t> Data</a:t>
            </a:r>
            <a:endParaRPr lang="id-ID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382289"/>
              </p:ext>
            </p:extLst>
          </p:nvPr>
        </p:nvGraphicFramePr>
        <p:xfrm>
          <a:off x="119336" y="1268760"/>
          <a:ext cx="11953328" cy="54006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1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1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343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Jenis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Atribut</a:t>
                      </a:r>
                      <a:endParaRPr lang="id-ID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Deskripsi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Contoh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Operasi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724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Ratio</a:t>
                      </a:r>
                    </a:p>
                    <a:p>
                      <a:r>
                        <a:rPr lang="en-US" sz="1400" b="1" dirty="0" smtClean="0"/>
                        <a:t>(</a:t>
                      </a:r>
                      <a:r>
                        <a:rPr lang="en-US" sz="1400" b="1" dirty="0" err="1" smtClean="0"/>
                        <a:t>Mutlak</a:t>
                      </a:r>
                      <a:r>
                        <a:rPr lang="en-US" sz="1400" b="1" dirty="0" smtClean="0"/>
                        <a:t>)</a:t>
                      </a:r>
                      <a:endParaRPr lang="id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Data yang </a:t>
                      </a:r>
                      <a:r>
                        <a:rPr lang="en-US" sz="1400" dirty="0" err="1" smtClean="0"/>
                        <a:t>diperoleh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dengan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cara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pengukuran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dimana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jarak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dua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titik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pada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skala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sudah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diketahui</a:t>
                      </a: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en-US" sz="1400" dirty="0" err="1" smtClean="0"/>
                        <a:t>empunyai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titik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nol</a:t>
                      </a:r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 yang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absolut</a:t>
                      </a:r>
                      <a:endParaRPr lang="en-US" sz="1400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0070C0"/>
                          </a:solidFill>
                        </a:rPr>
                        <a:t>(*, 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/>
                        <a:t>Umur</a:t>
                      </a:r>
                      <a:endParaRPr lang="en-US" sz="14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/>
                        <a:t>Berat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badan</a:t>
                      </a:r>
                      <a:endParaRPr lang="en-US" sz="140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err="1" smtClean="0"/>
                        <a:t>Tinggi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badan</a:t>
                      </a:r>
                      <a:endParaRPr lang="en-US" sz="140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err="1" smtClean="0"/>
                        <a:t>Jumlah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uang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geometric mean, harmonic mean, percent variation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99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Interval</a:t>
                      </a:r>
                    </a:p>
                    <a:p>
                      <a:r>
                        <a:rPr lang="en-US" sz="1400" b="1" dirty="0" smtClean="0"/>
                        <a:t>(</a:t>
                      </a:r>
                      <a:r>
                        <a:rPr lang="en-US" sz="1400" b="1" dirty="0" err="1" smtClean="0"/>
                        <a:t>Jarak</a:t>
                      </a:r>
                      <a:r>
                        <a:rPr lang="en-US" sz="1400" b="1" dirty="0" smtClean="0"/>
                        <a:t>)</a:t>
                      </a:r>
                      <a:endParaRPr lang="id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Data yang </a:t>
                      </a:r>
                      <a:r>
                        <a:rPr lang="en-US" sz="1400" dirty="0" err="1" smtClean="0"/>
                        <a:t>diperoleh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dengan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cara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pengukuran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dimana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jarak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dua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titik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pada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skala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sudah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diketahui</a:t>
                      </a: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Tidak</a:t>
                      </a:r>
                      <a:r>
                        <a:rPr lang="en-US" sz="14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dk1"/>
                          </a:solidFill>
                        </a:rPr>
                        <a:t>me</a:t>
                      </a:r>
                      <a:r>
                        <a:rPr lang="en-US" sz="1400" dirty="0" err="1" smtClean="0"/>
                        <a:t>mpunyai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titik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nol</a:t>
                      </a:r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 yang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absolut</a:t>
                      </a:r>
                      <a:endParaRPr lang="en-US" sz="1400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0070C0"/>
                          </a:solidFill>
                        </a:rPr>
                        <a:t>(+, -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 smtClean="0"/>
                        <a:t>Suhu 0°c-100°c,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 smtClean="0"/>
                        <a:t>Umur 20-30 tahun</a:t>
                      </a:r>
                      <a:endParaRPr lang="id-ID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mean, standard deviation, Pearson's correlation, </a:t>
                      </a:r>
                      <a:r>
                        <a:rPr lang="en-US" sz="1400" i="1" dirty="0" smtClean="0"/>
                        <a:t>t</a:t>
                      </a:r>
                      <a:r>
                        <a:rPr lang="en-US" sz="1400" dirty="0" smtClean="0"/>
                        <a:t> and </a:t>
                      </a:r>
                      <a:r>
                        <a:rPr lang="en-US" sz="1400" i="1" dirty="0" smtClean="0"/>
                        <a:t>F</a:t>
                      </a:r>
                      <a:r>
                        <a:rPr lang="en-US" sz="1400" dirty="0" smtClean="0"/>
                        <a:t>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724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Ordinal</a:t>
                      </a:r>
                    </a:p>
                    <a:p>
                      <a:r>
                        <a:rPr lang="en-US" sz="1400" b="1" dirty="0" smtClean="0"/>
                        <a:t>(</a:t>
                      </a:r>
                      <a:r>
                        <a:rPr lang="en-US" sz="1400" b="1" dirty="0" err="1" smtClean="0"/>
                        <a:t>Peringkat</a:t>
                      </a:r>
                      <a:r>
                        <a:rPr lang="en-US" sz="1400" b="1" dirty="0" smtClean="0"/>
                        <a:t>)</a:t>
                      </a:r>
                      <a:endParaRPr lang="id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Data yang </a:t>
                      </a:r>
                      <a:r>
                        <a:rPr lang="en-US" sz="1400" dirty="0" err="1" smtClean="0"/>
                        <a:t>diperoleh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dengan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cara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kategorisasi</a:t>
                      </a:r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dirty="0" err="1" smtClean="0"/>
                        <a:t>atau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klasifikasi</a:t>
                      </a:r>
                      <a:endParaRPr lang="en-US" sz="14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/>
                        <a:t>Tetapi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diantara</a:t>
                      </a:r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 data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tersebut</a:t>
                      </a:r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terdapat</a:t>
                      </a:r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hubungan</a:t>
                      </a:r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atau</a:t>
                      </a:r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berurutan</a:t>
                      </a:r>
                      <a:endParaRPr lang="en-US" sz="1400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0070C0"/>
                          </a:solidFill>
                        </a:rPr>
                        <a:t>(&lt;, 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Tingkat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kepuasan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pelanggan</a:t>
                      </a:r>
                      <a:r>
                        <a:rPr lang="en-US" sz="1400" baseline="0" dirty="0" smtClean="0"/>
                        <a:t> (</a:t>
                      </a:r>
                      <a:r>
                        <a:rPr lang="en-US" sz="1400" baseline="0" dirty="0" err="1" smtClean="0">
                          <a:solidFill>
                            <a:srgbClr val="C00000"/>
                          </a:solidFill>
                        </a:rPr>
                        <a:t>puas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en-US" sz="1400" baseline="0" dirty="0" err="1" smtClean="0">
                          <a:solidFill>
                            <a:srgbClr val="C00000"/>
                          </a:solidFill>
                        </a:rPr>
                        <a:t>sedang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en-US" sz="1400" baseline="0" dirty="0" err="1" smtClean="0">
                          <a:solidFill>
                            <a:srgbClr val="C00000"/>
                          </a:solidFill>
                        </a:rPr>
                        <a:t>tidak</a:t>
                      </a:r>
                      <a:r>
                        <a:rPr lang="en-US" sz="14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C00000"/>
                          </a:solidFill>
                        </a:rPr>
                        <a:t>puas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median, percentiles, rank correlation, run tests, sign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724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Nominal</a:t>
                      </a:r>
                    </a:p>
                    <a:p>
                      <a:r>
                        <a:rPr lang="en-US" sz="1400" b="1" dirty="0" smtClean="0"/>
                        <a:t>(Label)</a:t>
                      </a:r>
                      <a:endParaRPr lang="id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Data yang </a:t>
                      </a:r>
                      <a:r>
                        <a:rPr lang="en-US" sz="1400" dirty="0" err="1" smtClean="0"/>
                        <a:t>diperoleh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dengan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cara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kategorisasi</a:t>
                      </a:r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dirty="0" err="1" smtClean="0"/>
                        <a:t>atau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klasifikasi</a:t>
                      </a:r>
                      <a:endParaRPr lang="en-US" sz="14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err="1" smtClean="0"/>
                        <a:t>Menunjukkan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>
                          <a:solidFill>
                            <a:srgbClr val="C00000"/>
                          </a:solidFill>
                        </a:rPr>
                        <a:t>beberapa</a:t>
                      </a:r>
                      <a:r>
                        <a:rPr lang="en-US" sz="1400" baseline="0" dirty="0" smtClean="0">
                          <a:solidFill>
                            <a:srgbClr val="C00000"/>
                          </a:solidFill>
                        </a:rPr>
                        <a:t> object yang </a:t>
                      </a:r>
                      <a:r>
                        <a:rPr lang="en-US" sz="1400" baseline="0" dirty="0" err="1" smtClean="0">
                          <a:solidFill>
                            <a:srgbClr val="C00000"/>
                          </a:solidFill>
                        </a:rPr>
                        <a:t>berbeda</a:t>
                      </a:r>
                      <a:endParaRPr lang="en-US" sz="1400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0070C0"/>
                          </a:solidFill>
                        </a:rPr>
                        <a:t>(=, </a:t>
                      </a:r>
                      <a:r>
                        <a:rPr lang="en-US" sz="1400" b="1" dirty="0" smtClean="0">
                          <a:solidFill>
                            <a:srgbClr val="0070C0"/>
                          </a:solidFill>
                          <a:latin typeface="Times New Roman" pitchFamily="18" charset="0"/>
                          <a:ea typeface="MS Mincho" pitchFamily="49" charset="-128"/>
                          <a:sym typeface="Symbol" pitchFamily="18" charset="2"/>
                        </a:rPr>
                        <a:t></a:t>
                      </a:r>
                      <a:r>
                        <a:rPr lang="en-US" sz="1400" b="1" dirty="0" smtClean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/>
                        <a:t>Kode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pos</a:t>
                      </a:r>
                      <a:endParaRPr lang="en-US" sz="140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err="1" smtClean="0"/>
                        <a:t>Jenis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kelamin</a:t>
                      </a:r>
                      <a:endParaRPr lang="en-US" sz="140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err="1" smtClean="0"/>
                        <a:t>Nomer</a:t>
                      </a:r>
                      <a:r>
                        <a:rPr lang="en-US" sz="1400" baseline="0" dirty="0" smtClean="0"/>
                        <a:t> id </a:t>
                      </a:r>
                      <a:r>
                        <a:rPr lang="en-US" sz="1400" baseline="0" dirty="0" err="1" smtClean="0"/>
                        <a:t>karyawan</a:t>
                      </a:r>
                      <a:endParaRPr lang="en-US" sz="140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err="1" smtClean="0"/>
                        <a:t>Nama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kota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mode, </a:t>
                      </a:r>
                      <a:r>
                        <a:rPr lang="id-ID" sz="1400" dirty="0" err="1" smtClean="0"/>
                        <a:t>entropy</a:t>
                      </a:r>
                      <a:r>
                        <a:rPr lang="id-ID" sz="1400" dirty="0" smtClean="0"/>
                        <a:t>, </a:t>
                      </a:r>
                      <a:r>
                        <a:rPr lang="id-ID" sz="1400" dirty="0" err="1" smtClean="0"/>
                        <a:t>contingency</a:t>
                      </a:r>
                      <a:r>
                        <a:rPr lang="id-ID" sz="1400" dirty="0" smtClean="0"/>
                        <a:t> </a:t>
                      </a:r>
                      <a:r>
                        <a:rPr lang="id-ID" sz="1400" dirty="0" err="1" smtClean="0"/>
                        <a:t>correlation</a:t>
                      </a:r>
                      <a:r>
                        <a:rPr lang="id-ID" sz="1400" dirty="0" smtClean="0"/>
                        <a:t>, </a:t>
                      </a:r>
                      <a:r>
                        <a:rPr lang="en-US" sz="1400" dirty="0" smtClean="0">
                          <a:latin typeface="Times New Roman" pitchFamily="18" charset="0"/>
                          <a:ea typeface="MS Mincho" pitchFamily="49" charset="-128"/>
                          <a:sym typeface="Symbol" pitchFamily="18" charset="2"/>
                        </a:rPr>
                        <a:t></a:t>
                      </a:r>
                      <a:r>
                        <a:rPr lang="en-US" sz="1400" baseline="30000" dirty="0" smtClean="0">
                          <a:latin typeface="Times New Roman" pitchFamily="18" charset="0"/>
                          <a:ea typeface="MS Mincho" pitchFamily="49" charset="-128"/>
                        </a:rPr>
                        <a:t>2</a:t>
                      </a:r>
                      <a:r>
                        <a:rPr lang="en-US" sz="1400" dirty="0" smtClean="0">
                          <a:latin typeface="Times New Roman" pitchFamily="18" charset="0"/>
                          <a:ea typeface="MS Mincho" pitchFamily="49" charset="-128"/>
                          <a:sym typeface="Symbol" pitchFamily="18" charset="2"/>
                        </a:rPr>
                        <a:t> </a:t>
                      </a:r>
                      <a:r>
                        <a:rPr lang="id-ID" sz="1400" dirty="0" err="1" smtClean="0"/>
                        <a:t>test</a:t>
                      </a:r>
                      <a:endParaRPr lang="id-ID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2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2"/>
            <a:ext cx="8515350" cy="685799"/>
          </a:xfrm>
        </p:spPr>
        <p:txBody>
          <a:bodyPr>
            <a:normAutofit/>
          </a:bodyPr>
          <a:lstStyle/>
          <a:p>
            <a:pPr marL="514350" indent="-514350"/>
            <a:r>
              <a:rPr lang="id-ID" dirty="0"/>
              <a:t>Peran Utama </a:t>
            </a:r>
            <a:r>
              <a:rPr lang="id-ID" dirty="0" smtClean="0"/>
              <a:t>Data </a:t>
            </a:r>
            <a:r>
              <a:rPr lang="id-ID" dirty="0"/>
              <a:t>Mining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438400" y="1331646"/>
          <a:ext cx="7239000" cy="4931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6252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dirty="0" smtClean="0"/>
              <a:t>Pertemuan 1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+mj-lt"/>
              </a:rPr>
              <a:t>KEBUDILUHURAN DAN </a:t>
            </a:r>
            <a:r>
              <a:rPr lang="en-US" sz="3600" b="1" dirty="0" err="1" smtClean="0">
                <a:solidFill>
                  <a:schemeClr val="tx1"/>
                </a:solidFill>
                <a:latin typeface="+mj-lt"/>
              </a:rPr>
              <a:t>pengenalan</a:t>
            </a:r>
            <a:r>
              <a:rPr lang="en-US" sz="3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+mj-lt"/>
              </a:rPr>
              <a:t>penambangan</a:t>
            </a:r>
            <a:r>
              <a:rPr lang="en-US" sz="3600" b="1" dirty="0" smtClean="0">
                <a:solidFill>
                  <a:schemeClr val="tx1"/>
                </a:solidFill>
                <a:latin typeface="+mj-lt"/>
              </a:rPr>
              <a:t> data</a:t>
            </a:r>
            <a:endParaRPr lang="id-ID" sz="3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593673"/>
            <a:ext cx="8515350" cy="732297"/>
          </a:xfrm>
        </p:spPr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id-ID" dirty="0" smtClean="0"/>
              <a:t>Estimasi Waktu Pengiriman </a:t>
            </a:r>
            <a:r>
              <a:rPr lang="id-ID" dirty="0" err="1" smtClean="0"/>
              <a:t>Pizza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625644"/>
              </p:ext>
            </p:extLst>
          </p:nvPr>
        </p:nvGraphicFramePr>
        <p:xfrm>
          <a:off x="767408" y="1342144"/>
          <a:ext cx="8358656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3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5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Customer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Jumlah</a:t>
                      </a:r>
                      <a:r>
                        <a:rPr lang="id-ID" sz="1600" baseline="0" dirty="0" smtClean="0"/>
                        <a:t> Pesanan (P)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Jumlah </a:t>
                      </a:r>
                      <a:r>
                        <a:rPr lang="en-US" sz="1600" dirty="0" smtClean="0"/>
                        <a:t>Traffic</a:t>
                      </a:r>
                      <a:r>
                        <a:rPr lang="en-US" sz="1600" baseline="0" dirty="0" smtClean="0"/>
                        <a:t> Light </a:t>
                      </a:r>
                      <a:r>
                        <a:rPr lang="id-ID" sz="1600" dirty="0" smtClean="0"/>
                        <a:t>(</a:t>
                      </a:r>
                      <a:r>
                        <a:rPr lang="en-US" sz="1600" dirty="0" smtClean="0"/>
                        <a:t>TL</a:t>
                      </a:r>
                      <a:r>
                        <a:rPr lang="id-ID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Jarak (J)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Waktu</a:t>
                      </a:r>
                      <a:r>
                        <a:rPr lang="en-US" sz="1600" dirty="0" smtClean="0"/>
                        <a:t> </a:t>
                      </a:r>
                      <a:r>
                        <a:rPr lang="id-ID" sz="1600" dirty="0" smtClean="0"/>
                        <a:t>Tempuh (T)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3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3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16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7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4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20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smtClean="0"/>
                        <a:t>3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2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6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18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smtClean="0"/>
                        <a:t>4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4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8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36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smtClean="0"/>
                        <a:t>...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1000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2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4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12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8181" y="5546946"/>
            <a:ext cx="7247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/>
              <a:t>Waktu Tempuh (T) = 0.48P + 0.23</a:t>
            </a:r>
            <a:r>
              <a:rPr lang="en-US" sz="2800" dirty="0"/>
              <a:t>TL</a:t>
            </a:r>
            <a:r>
              <a:rPr lang="id-ID" sz="2800" dirty="0"/>
              <a:t> + 0.5J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1905001" y="5558542"/>
            <a:ext cx="7106319" cy="517065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</a:pPr>
            <a:endParaRPr lang="en-US" sz="2400">
              <a:latin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4241" y="5943005"/>
            <a:ext cx="2464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9933"/>
                </a:solidFill>
                <a:latin typeface="+mn-lt"/>
              </a:rPr>
              <a:t>Pengetahuan</a:t>
            </a:r>
            <a:endParaRPr lang="en-US" sz="2400" b="1" dirty="0">
              <a:solidFill>
                <a:srgbClr val="FF9933"/>
              </a:solidFill>
              <a:latin typeface="+mn-lt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4191000" y="3884344"/>
            <a:ext cx="0" cy="1676400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4267201" y="4245114"/>
            <a:ext cx="3903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rgbClr val="C00000"/>
                </a:solidFill>
              </a:rPr>
              <a:t>Pembelajaran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dengan</a:t>
            </a:r>
            <a:endParaRPr lang="en-US" sz="2000" dirty="0">
              <a:solidFill>
                <a:srgbClr val="C00000"/>
              </a:solidFill>
            </a:endParaRPr>
          </a:p>
          <a:p>
            <a:pPr algn="l"/>
            <a:r>
              <a:rPr lang="en-US" sz="2000" dirty="0" err="1">
                <a:solidFill>
                  <a:srgbClr val="C00000"/>
                </a:solidFill>
              </a:rPr>
              <a:t>Metode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Estimasi</a:t>
            </a:r>
            <a:r>
              <a:rPr lang="en-US" sz="2000" dirty="0">
                <a:solidFill>
                  <a:srgbClr val="C00000"/>
                </a:solidFill>
              </a:rPr>
              <a:t> (</a:t>
            </a:r>
            <a:r>
              <a:rPr lang="en-US" sz="2000" i="1" dirty="0" err="1">
                <a:solidFill>
                  <a:srgbClr val="C00000"/>
                </a:solidFill>
              </a:rPr>
              <a:t>Regresi</a:t>
            </a:r>
            <a:r>
              <a:rPr lang="en-US" sz="2000" i="1" dirty="0">
                <a:solidFill>
                  <a:srgbClr val="C00000"/>
                </a:solidFill>
              </a:rPr>
              <a:t> Linier</a:t>
            </a:r>
            <a:r>
              <a:rPr lang="en-US" sz="20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01201" y="2598776"/>
            <a:ext cx="114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Label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8818213" y="1584537"/>
            <a:ext cx="1070574" cy="108761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06439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255" y="686656"/>
            <a:ext cx="8515350" cy="654930"/>
          </a:xfrm>
        </p:spPr>
        <p:txBody>
          <a:bodyPr>
            <a:normAutofit/>
          </a:bodyPr>
          <a:lstStyle/>
          <a:p>
            <a:r>
              <a:rPr lang="id-ID" dirty="0" smtClean="0"/>
              <a:t>Contoh: Estimasi </a:t>
            </a:r>
            <a:r>
              <a:rPr lang="id-ID" dirty="0" err="1" smtClean="0"/>
              <a:t>Performansi</a:t>
            </a:r>
            <a:r>
              <a:rPr lang="id-ID" dirty="0" smtClean="0"/>
              <a:t> CPU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b="1" dirty="0" err="1">
                <a:solidFill>
                  <a:srgbClr val="C00000"/>
                </a:solidFill>
              </a:rPr>
              <a:t>Example</a:t>
            </a:r>
            <a:r>
              <a:rPr lang="id-ID" dirty="0"/>
              <a:t>: 209 </a:t>
            </a:r>
            <a:r>
              <a:rPr lang="id-ID" dirty="0" err="1"/>
              <a:t>different</a:t>
            </a:r>
            <a:r>
              <a:rPr lang="id-ID" dirty="0"/>
              <a:t> </a:t>
            </a:r>
            <a:r>
              <a:rPr lang="id-ID" dirty="0" err="1">
                <a:solidFill>
                  <a:srgbClr val="0070C0"/>
                </a:solidFill>
              </a:rPr>
              <a:t>computer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>
                <a:solidFill>
                  <a:srgbClr val="0070C0"/>
                </a:solidFill>
              </a:rPr>
              <a:t>configurations</a:t>
            </a:r>
            <a:endParaRPr lang="id-ID" dirty="0">
              <a:solidFill>
                <a:srgbClr val="0070C0"/>
              </a:solidFill>
            </a:endParaRP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en-US" dirty="0" smtClean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id-ID" dirty="0" smtClean="0">
                <a:solidFill>
                  <a:srgbClr val="C00000"/>
                </a:solidFill>
              </a:rPr>
              <a:t>Linear </a:t>
            </a:r>
            <a:r>
              <a:rPr lang="id-ID" dirty="0">
                <a:solidFill>
                  <a:srgbClr val="C00000"/>
                </a:solidFill>
              </a:rPr>
              <a:t>regression </a:t>
            </a:r>
            <a:r>
              <a:rPr lang="id-ID" dirty="0"/>
              <a:t>function</a:t>
            </a:r>
          </a:p>
          <a:p>
            <a:pPr marL="574675" lvl="2" indent="0">
              <a:buNone/>
            </a:pPr>
            <a:r>
              <a:rPr lang="id-ID" dirty="0"/>
              <a:t>PRP = 	-55.9 + 0.0489 MYCT + 0.0153 MMIN + 0.0056 MMAX</a:t>
            </a:r>
            <a:br>
              <a:rPr lang="id-ID" dirty="0"/>
            </a:br>
            <a:r>
              <a:rPr lang="id-ID" dirty="0"/>
              <a:t>		+ 0.6410 CACH - 0.2700 CHMIN + 1.480 CHMAX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28800" y="2057400"/>
            <a:ext cx="8100000" cy="2589480"/>
            <a:chOff x="720000" y="1620000"/>
            <a:chExt cx="8100000" cy="2589480"/>
          </a:xfrm>
        </p:grpSpPr>
        <p:sp>
          <p:nvSpPr>
            <p:cNvPr id="7" name="Freeform 6"/>
            <p:cNvSpPr/>
            <p:nvPr/>
          </p:nvSpPr>
          <p:spPr>
            <a:xfrm>
              <a:off x="6262560" y="3874320"/>
              <a:ext cx="1162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6262560" y="3539520"/>
              <a:ext cx="1162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262560" y="3204360"/>
              <a:ext cx="1162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262560" y="2869560"/>
              <a:ext cx="1162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32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262560" y="2534400"/>
              <a:ext cx="1162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128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262560" y="2199600"/>
              <a:ext cx="1162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CHMAX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239800" y="3874320"/>
              <a:ext cx="1022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239800" y="3539520"/>
              <a:ext cx="1022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239800" y="3204360"/>
              <a:ext cx="1022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239800" y="2869560"/>
              <a:ext cx="1022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8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239800" y="2534400"/>
              <a:ext cx="1022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16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239800" y="2199600"/>
              <a:ext cx="1022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CHMIN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239800" y="1620000"/>
              <a:ext cx="218556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Channels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25360" y="1620000"/>
              <a:ext cx="139463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Performance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377960" y="1620000"/>
              <a:ext cx="86183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Cache (Kb)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2723400" y="1620000"/>
              <a:ext cx="165456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Main memory (Kb)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403280" y="1620000"/>
              <a:ext cx="132012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Cycle time (ns)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20000" y="1620000"/>
              <a:ext cx="6832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425360" y="3874320"/>
              <a:ext cx="13946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45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377960" y="3874320"/>
              <a:ext cx="86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507479" y="3874320"/>
              <a:ext cx="870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4000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723400" y="3874320"/>
              <a:ext cx="784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1000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1403280" y="3874320"/>
              <a:ext cx="13201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480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0000" y="3874320"/>
              <a:ext cx="683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209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425360" y="3539520"/>
              <a:ext cx="1394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67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377960" y="3539520"/>
              <a:ext cx="86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32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3507479" y="3539520"/>
              <a:ext cx="870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8000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723400" y="3539520"/>
              <a:ext cx="784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512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1403280" y="3539520"/>
              <a:ext cx="13201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480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720000" y="3539520"/>
              <a:ext cx="683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208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7425360" y="3204360"/>
              <a:ext cx="13946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377960" y="3204360"/>
              <a:ext cx="86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507479" y="3204360"/>
              <a:ext cx="870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2723400" y="3204360"/>
              <a:ext cx="784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403280" y="3204360"/>
              <a:ext cx="13201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20000" y="3204360"/>
              <a:ext cx="683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7425360" y="2869560"/>
              <a:ext cx="1394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269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377960" y="2869560"/>
              <a:ext cx="86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32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3507479" y="2869560"/>
              <a:ext cx="870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32000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2723400" y="2869560"/>
              <a:ext cx="784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8000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1403280" y="2869560"/>
              <a:ext cx="13201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29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720000" y="2869560"/>
              <a:ext cx="683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7425360" y="2534400"/>
              <a:ext cx="13946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198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4377960" y="2534400"/>
              <a:ext cx="86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256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3507479" y="2534400"/>
              <a:ext cx="870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6000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723400" y="2534400"/>
              <a:ext cx="784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256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403280" y="2534400"/>
              <a:ext cx="13201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125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720000" y="2534400"/>
              <a:ext cx="683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7425360" y="2199600"/>
              <a:ext cx="1394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PRP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377960" y="2199600"/>
              <a:ext cx="86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CACH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507479" y="2199600"/>
              <a:ext cx="870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MMAX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723400" y="2199600"/>
              <a:ext cx="784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MMIN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1403280" y="2199600"/>
              <a:ext cx="13201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algn="ctr" hangingPunct="0">
                <a:spcBef>
                  <a:spcPts val="40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latin typeface="Tahoma" pitchFamily="18"/>
                  <a:ea typeface="Gothic" pitchFamily="2"/>
                  <a:cs typeface="Lucidasans" pitchFamily="2"/>
                </a:rPr>
                <a:t>MYCT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720000" y="2199600"/>
              <a:ext cx="683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1" name="Straight Connector 60"/>
            <p:cNvSpPr/>
            <p:nvPr/>
          </p:nvSpPr>
          <p:spPr>
            <a:xfrm>
              <a:off x="8820000" y="1620000"/>
              <a:ext cx="0" cy="5796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2" name="Straight Connector 61"/>
            <p:cNvSpPr/>
            <p:nvPr/>
          </p:nvSpPr>
          <p:spPr>
            <a:xfrm>
              <a:off x="8820000" y="21996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3" name="Straight Connector 62"/>
            <p:cNvSpPr/>
            <p:nvPr/>
          </p:nvSpPr>
          <p:spPr>
            <a:xfrm>
              <a:off x="8820000" y="253440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8820000" y="286956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Straight Connector 64"/>
            <p:cNvSpPr/>
            <p:nvPr/>
          </p:nvSpPr>
          <p:spPr>
            <a:xfrm>
              <a:off x="8820000" y="320436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6" name="Straight Connector 65"/>
            <p:cNvSpPr/>
            <p:nvPr/>
          </p:nvSpPr>
          <p:spPr>
            <a:xfrm>
              <a:off x="8820000" y="353952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8820000" y="387432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8" name="Straight Connector 67"/>
            <p:cNvSpPr/>
            <p:nvPr/>
          </p:nvSpPr>
          <p:spPr>
            <a:xfrm>
              <a:off x="1403280" y="1620000"/>
              <a:ext cx="7416720" cy="0"/>
            </a:xfrm>
            <a:prstGeom prst="line">
              <a:avLst/>
            </a:prstGeom>
            <a:noFill/>
            <a:ln w="648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9" name="Straight Connector 68"/>
            <p:cNvSpPr/>
            <p:nvPr/>
          </p:nvSpPr>
          <p:spPr>
            <a:xfrm>
              <a:off x="720000" y="1620000"/>
              <a:ext cx="0" cy="5796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1403280" y="4209480"/>
              <a:ext cx="7416720" cy="0"/>
            </a:xfrm>
            <a:prstGeom prst="line">
              <a:avLst/>
            </a:prstGeom>
            <a:noFill/>
            <a:ln w="648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720000" y="1620000"/>
              <a:ext cx="6832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1403280" y="2199600"/>
              <a:ext cx="7416720" cy="0"/>
            </a:xfrm>
            <a:prstGeom prst="line">
              <a:avLst/>
            </a:prstGeom>
            <a:noFill/>
            <a:ln w="648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720000" y="4209480"/>
              <a:ext cx="6832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720000" y="21996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720000" y="253440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720000" y="286956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720000" y="320436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720000" y="353952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720000" y="387432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1403280" y="2534400"/>
              <a:ext cx="74167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755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t="27508" r="26000" b="30000"/>
          <a:stretch/>
        </p:blipFill>
        <p:spPr bwMode="auto">
          <a:xfrm>
            <a:off x="7752184" y="2204864"/>
            <a:ext cx="4150978" cy="280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562756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err="1" smtClean="0"/>
              <a:t>Output</a:t>
            </a:r>
            <a:r>
              <a:rPr lang="id-ID" dirty="0" smtClean="0"/>
              <a:t>/Pola/Model/</a:t>
            </a:r>
            <a:r>
              <a:rPr lang="id-ID" dirty="0" err="1" smtClean="0"/>
              <a:t>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9878888" cy="4953000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Formula/</a:t>
            </a:r>
            <a:r>
              <a:rPr lang="id-ID" dirty="0" smtClean="0">
                <a:solidFill>
                  <a:srgbClr val="C00000"/>
                </a:solidFill>
              </a:rPr>
              <a:t>Function</a:t>
            </a:r>
            <a:r>
              <a:rPr lang="id-ID" dirty="0" smtClean="0"/>
              <a:t> (Rumus atau Fungsi Regresi)</a:t>
            </a:r>
          </a:p>
          <a:p>
            <a:pPr lvl="1"/>
            <a:r>
              <a:rPr lang="id-ID" sz="2000" dirty="0"/>
              <a:t>WAKTU TEMPUH = 0.48 + 0.6 JARAK + 0.34 LAMPU + 0.2 PESANAN </a:t>
            </a:r>
          </a:p>
          <a:p>
            <a:pPr lvl="1"/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Decision </a:t>
            </a:r>
            <a:r>
              <a:rPr lang="id-ID" dirty="0" smtClean="0">
                <a:solidFill>
                  <a:srgbClr val="C00000"/>
                </a:solidFill>
              </a:rPr>
              <a:t>Tree</a:t>
            </a:r>
            <a:r>
              <a:rPr lang="id-ID" dirty="0" smtClean="0"/>
              <a:t> (Pohon Keputusan)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Korelasi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Asosiasi</a:t>
            </a:r>
            <a:endParaRPr lang="en-US" dirty="0" smtClean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C00000"/>
                </a:solidFill>
              </a:rPr>
              <a:t>Rule</a:t>
            </a:r>
            <a:r>
              <a:rPr lang="id-ID" dirty="0" smtClean="0"/>
              <a:t> (Aturan)</a:t>
            </a:r>
          </a:p>
          <a:p>
            <a:pPr lvl="1"/>
            <a:r>
              <a:rPr lang="id-ID" dirty="0" smtClean="0"/>
              <a:t>IF ips3=2.8  THEN lulustepatwaktu</a:t>
            </a:r>
            <a:br>
              <a:rPr lang="id-ID" dirty="0" smtClean="0"/>
            </a:b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C00000"/>
                </a:solidFill>
              </a:rPr>
              <a:t>Cluster</a:t>
            </a:r>
            <a:r>
              <a:rPr lang="id-ID" dirty="0" smtClean="0"/>
              <a:t> (Klaster)</a:t>
            </a:r>
          </a:p>
          <a:p>
            <a:pPr lvl="1"/>
            <a:endParaRPr lang="id-ID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4097"/>
            <a:ext cx="8515350" cy="681655"/>
          </a:xfrm>
        </p:spPr>
        <p:txBody>
          <a:bodyPr>
            <a:normAutofit/>
          </a:bodyPr>
          <a:lstStyle/>
          <a:p>
            <a:r>
              <a:rPr lang="en-US" dirty="0" smtClean="0"/>
              <a:t>2. </a:t>
            </a:r>
            <a:r>
              <a:rPr lang="id-ID" dirty="0" smtClean="0"/>
              <a:t>Prediksi </a:t>
            </a:r>
            <a:r>
              <a:rPr lang="id-ID" dirty="0"/>
              <a:t>Harga </a:t>
            </a:r>
            <a:r>
              <a:rPr lang="id-ID" dirty="0" smtClean="0"/>
              <a:t>Saham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6200" y="1676401"/>
            <a:ext cx="3872408" cy="1695451"/>
          </a:xfrm>
        </p:spPr>
        <p:txBody>
          <a:bodyPr/>
          <a:lstStyle/>
          <a:p>
            <a:pPr marL="0" indent="0">
              <a:buNone/>
            </a:pPr>
            <a:r>
              <a:rPr lang="id-ID" sz="2400" dirty="0"/>
              <a:t>Dataset harga saham dalam bentuk </a:t>
            </a:r>
            <a:r>
              <a:rPr lang="id-ID" sz="2400" dirty="0">
                <a:solidFill>
                  <a:srgbClr val="C00000"/>
                </a:solidFill>
              </a:rPr>
              <a:t>time series</a:t>
            </a:r>
            <a:r>
              <a:rPr lang="id-ID" sz="2400" dirty="0"/>
              <a:t> (rentet waktu)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5" r="66262" b="49317"/>
          <a:stretch/>
        </p:blipFill>
        <p:spPr bwMode="auto">
          <a:xfrm>
            <a:off x="1752600" y="1676400"/>
            <a:ext cx="5791200" cy="310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>
            <a:off x="4179243" y="4891705"/>
            <a:ext cx="0" cy="1610380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343400" y="5272707"/>
            <a:ext cx="3998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rgbClr val="C00000"/>
                </a:solidFill>
              </a:rPr>
              <a:t>Pembelajaran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dengan</a:t>
            </a:r>
            <a:endParaRPr lang="en-US" sz="2000" dirty="0">
              <a:solidFill>
                <a:srgbClr val="C00000"/>
              </a:solidFill>
            </a:endParaRPr>
          </a:p>
          <a:p>
            <a:pPr algn="l"/>
            <a:r>
              <a:rPr lang="en-US" sz="2000" dirty="0" err="1">
                <a:solidFill>
                  <a:srgbClr val="C00000"/>
                </a:solidFill>
              </a:rPr>
              <a:t>Metode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Prediksi</a:t>
            </a:r>
            <a:r>
              <a:rPr lang="en-US" sz="2000" dirty="0">
                <a:solidFill>
                  <a:srgbClr val="C00000"/>
                </a:solidFill>
              </a:rPr>
              <a:t> (</a:t>
            </a:r>
            <a:r>
              <a:rPr lang="en-US" sz="2000" i="1" dirty="0">
                <a:solidFill>
                  <a:srgbClr val="C00000"/>
                </a:solidFill>
              </a:rPr>
              <a:t>Neural Network</a:t>
            </a:r>
            <a:r>
              <a:rPr lang="en-US" sz="20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91544" y="1300698"/>
            <a:ext cx="150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Label</a:t>
            </a:r>
            <a:endParaRPr lang="en-US" sz="20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743937" y="1500753"/>
            <a:ext cx="249773" cy="328048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001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809" y="1340768"/>
            <a:ext cx="3581400" cy="10855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Pengetahuan</a:t>
            </a:r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berupa</a:t>
            </a:r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Rumus</a:t>
            </a:r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Neural Network</a:t>
            </a:r>
            <a:endParaRPr lang="id-ID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3" t="14445" r="76250" b="58888"/>
          <a:stretch/>
        </p:blipFill>
        <p:spPr>
          <a:xfrm>
            <a:off x="4367808" y="260648"/>
            <a:ext cx="41910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9166" t="18011" r="20417" b="29259"/>
          <a:stretch/>
        </p:blipFill>
        <p:spPr>
          <a:xfrm>
            <a:off x="4367808" y="3180084"/>
            <a:ext cx="6223993" cy="366158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48809" y="4509120"/>
            <a:ext cx="2938389" cy="8654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3200" dirty="0">
                <a:solidFill>
                  <a:srgbClr val="C00000"/>
                </a:solidFill>
              </a:rPr>
              <a:t>Prediction Plot</a:t>
            </a:r>
            <a:endParaRPr lang="id-ID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1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794" y="655267"/>
            <a:ext cx="9468544" cy="671489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id-ID" dirty="0" smtClean="0"/>
              <a:t>Kelulusan Mahasiswa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826174"/>
              </p:ext>
            </p:extLst>
          </p:nvPr>
        </p:nvGraphicFramePr>
        <p:xfrm>
          <a:off x="768178" y="1340768"/>
          <a:ext cx="9720311" cy="38564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8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79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79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79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67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819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55589"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NIM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Gender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Nilai</a:t>
                      </a:r>
                      <a:r>
                        <a:rPr lang="id-ID" sz="1600" baseline="0" smtClean="0"/>
                        <a:t> UN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Asal Sekolah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IPS1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IPS2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IPS3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IPS 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...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Lulus</a:t>
                      </a:r>
                      <a:r>
                        <a:rPr lang="id-ID" sz="1600" baseline="0" dirty="0" smtClean="0"/>
                        <a:t> Tepat Waktu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02">
                <a:tc>
                  <a:txBody>
                    <a:bodyPr/>
                    <a:lstStyle/>
                    <a:p>
                      <a:r>
                        <a:rPr lang="id-ID" sz="1600" smtClean="0"/>
                        <a:t>10001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L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28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SMAN</a:t>
                      </a:r>
                      <a:r>
                        <a:rPr lang="id-ID" sz="1600" baseline="0" smtClean="0"/>
                        <a:t> 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3.3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3.6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2.89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2.9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Ya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02">
                <a:tc>
                  <a:txBody>
                    <a:bodyPr/>
                    <a:lstStyle/>
                    <a:p>
                      <a:r>
                        <a:rPr lang="id-ID" sz="1600" smtClean="0"/>
                        <a:t>10002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P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27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SMA</a:t>
                      </a:r>
                      <a:r>
                        <a:rPr lang="id-ID" sz="1600" baseline="0" smtClean="0"/>
                        <a:t> DK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4.0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3.8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3.7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Tidak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02">
                <a:tc>
                  <a:txBody>
                    <a:bodyPr/>
                    <a:lstStyle/>
                    <a:p>
                      <a:r>
                        <a:rPr lang="id-ID" sz="1600" smtClean="0"/>
                        <a:t>10003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P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SMAN 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2.7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4.0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3.5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Tidak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02">
                <a:tc>
                  <a:txBody>
                    <a:bodyPr/>
                    <a:lstStyle/>
                    <a:p>
                      <a:r>
                        <a:rPr lang="id-ID" sz="1600" smtClean="0"/>
                        <a:t>10004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L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26.4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SMAN 3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2.7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3.6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Ya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366">
                <a:tc>
                  <a:txBody>
                    <a:bodyPr/>
                    <a:lstStyle/>
                    <a:p>
                      <a:r>
                        <a:rPr lang="id-ID" sz="1600" smtClean="0"/>
                        <a:t>...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366">
                <a:tc>
                  <a:txBody>
                    <a:bodyPr/>
                    <a:lstStyle/>
                    <a:p>
                      <a:r>
                        <a:rPr lang="id-ID" sz="1600" smtClean="0"/>
                        <a:t>...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8905">
                <a:tc>
                  <a:txBody>
                    <a:bodyPr/>
                    <a:lstStyle/>
                    <a:p>
                      <a:r>
                        <a:rPr lang="id-ID" sz="1600" smtClean="0"/>
                        <a:t>11000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L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23.4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SMAN 5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3.3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2.8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Ya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495800" y="4866169"/>
            <a:ext cx="0" cy="1610380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4871864" y="5671359"/>
            <a:ext cx="3034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rgbClr val="C00000"/>
                </a:solidFill>
              </a:rPr>
              <a:t>Pembelajaran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dengan</a:t>
            </a:r>
            <a:endParaRPr lang="en-US" sz="2000" dirty="0">
              <a:solidFill>
                <a:srgbClr val="C00000"/>
              </a:solidFill>
            </a:endParaRPr>
          </a:p>
          <a:p>
            <a:pPr algn="l"/>
            <a:r>
              <a:rPr lang="en-US" sz="2000" dirty="0" err="1">
                <a:solidFill>
                  <a:srgbClr val="C00000"/>
                </a:solidFill>
              </a:rPr>
              <a:t>Metode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Klasifikasi</a:t>
            </a:r>
            <a:r>
              <a:rPr lang="en-US" sz="2000" dirty="0">
                <a:solidFill>
                  <a:srgbClr val="C00000"/>
                </a:solidFill>
              </a:rPr>
              <a:t> (</a:t>
            </a:r>
            <a:r>
              <a:rPr lang="en-US" sz="2000" i="1" dirty="0">
                <a:solidFill>
                  <a:srgbClr val="C00000"/>
                </a:solidFill>
              </a:rPr>
              <a:t>C4.5</a:t>
            </a:r>
            <a:r>
              <a:rPr lang="en-US" sz="20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48528" y="1437945"/>
            <a:ext cx="110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Label</a:t>
            </a:r>
            <a:endParaRPr lang="en-US" sz="200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10105008" y="1700808"/>
            <a:ext cx="766961" cy="6769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73912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 </a:t>
            </a:r>
            <a:r>
              <a:rPr lang="en-US" dirty="0" err="1"/>
              <a:t>Keputusan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843" t="30779" r="43360" b="34341"/>
          <a:stretch/>
        </p:blipFill>
        <p:spPr>
          <a:xfrm>
            <a:off x="2495599" y="1397632"/>
            <a:ext cx="7515175" cy="51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554110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smtClean="0"/>
              <a:t>Contoh: </a:t>
            </a:r>
            <a:r>
              <a:rPr lang="en-US" dirty="0" smtClean="0"/>
              <a:t>R</a:t>
            </a:r>
            <a:r>
              <a:rPr lang="id-ID" dirty="0" err="1" smtClean="0"/>
              <a:t>ekomendasi</a:t>
            </a:r>
            <a:r>
              <a:rPr lang="id-ID" dirty="0" smtClean="0"/>
              <a:t> Main Golf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340768"/>
            <a:ext cx="9439200" cy="5441032"/>
          </a:xfrm>
        </p:spPr>
        <p:txBody>
          <a:bodyPr>
            <a:normAutofit fontScale="92500" lnSpcReduction="10000"/>
          </a:bodyPr>
          <a:lstStyle/>
          <a:p>
            <a:r>
              <a:rPr lang="id-ID" sz="2400" dirty="0">
                <a:solidFill>
                  <a:srgbClr val="C00000"/>
                </a:solidFill>
              </a:rPr>
              <a:t>Input</a:t>
            </a:r>
            <a:r>
              <a:rPr lang="id-ID" sz="2400" dirty="0"/>
              <a:t>:</a:t>
            </a:r>
          </a:p>
          <a:p>
            <a:pPr marL="0" indent="0">
              <a:buNone/>
            </a:pPr>
            <a:r>
              <a:rPr lang="id-ID" sz="2400" dirty="0"/>
              <a:t> </a:t>
            </a:r>
          </a:p>
          <a:p>
            <a:endParaRPr lang="en-US" sz="2400" dirty="0"/>
          </a:p>
          <a:p>
            <a:endParaRPr lang="id-ID" sz="2400" dirty="0"/>
          </a:p>
          <a:p>
            <a:endParaRPr lang="id-ID" sz="2400" dirty="0"/>
          </a:p>
          <a:p>
            <a:endParaRPr lang="id-ID" sz="2400" dirty="0"/>
          </a:p>
          <a:p>
            <a:endParaRPr lang="id-ID" sz="2400" dirty="0"/>
          </a:p>
          <a:p>
            <a:endParaRPr lang="id-ID" sz="2400" dirty="0"/>
          </a:p>
          <a:p>
            <a:endParaRPr lang="id-ID" sz="2400" dirty="0"/>
          </a:p>
          <a:p>
            <a:endParaRPr lang="id-ID" sz="2400" dirty="0"/>
          </a:p>
          <a:p>
            <a:r>
              <a:rPr lang="id-ID" sz="2400" dirty="0" err="1">
                <a:solidFill>
                  <a:srgbClr val="C00000"/>
                </a:solidFill>
              </a:rPr>
              <a:t>Output</a:t>
            </a:r>
            <a:r>
              <a:rPr lang="id-ID" sz="2400" dirty="0">
                <a:solidFill>
                  <a:srgbClr val="C00000"/>
                </a:solidFill>
              </a:rPr>
              <a:t> (</a:t>
            </a:r>
            <a:r>
              <a:rPr lang="id-ID" sz="2400" dirty="0" err="1">
                <a:solidFill>
                  <a:srgbClr val="C00000"/>
                </a:solidFill>
              </a:rPr>
              <a:t>Rules</a:t>
            </a:r>
            <a:r>
              <a:rPr lang="id-ID" sz="2400" dirty="0">
                <a:solidFill>
                  <a:srgbClr val="C00000"/>
                </a:solidFill>
              </a:rPr>
              <a:t>)</a:t>
            </a:r>
            <a:r>
              <a:rPr lang="id-ID" sz="2400" dirty="0"/>
              <a:t>:</a:t>
            </a:r>
            <a:endParaRPr lang="en-US" sz="2400" dirty="0"/>
          </a:p>
          <a:p>
            <a:pPr marL="862012" lvl="3" indent="0">
              <a:buNone/>
            </a:pPr>
            <a:r>
              <a:rPr lang="en-US" sz="1600" dirty="0"/>
              <a:t>If outlook = sunny and humidity = high then play = no</a:t>
            </a:r>
            <a:r>
              <a:rPr lang="id-ID" sz="1600" dirty="0"/>
              <a:t/>
            </a:r>
            <a:br>
              <a:rPr lang="id-ID" sz="1600" dirty="0"/>
            </a:br>
            <a:r>
              <a:rPr lang="en-US" sz="1600" dirty="0"/>
              <a:t>If outlook = rainy and windy = true then play = no</a:t>
            </a:r>
            <a:r>
              <a:rPr lang="id-ID" sz="1600" dirty="0"/>
              <a:t/>
            </a:r>
            <a:br>
              <a:rPr lang="id-ID" sz="1600" dirty="0"/>
            </a:br>
            <a:r>
              <a:rPr lang="en-US" sz="1600" dirty="0"/>
              <a:t>If outlook = overcast then play = yes</a:t>
            </a:r>
            <a:r>
              <a:rPr lang="id-ID" sz="1600" dirty="0"/>
              <a:t/>
            </a:r>
            <a:br>
              <a:rPr lang="id-ID" sz="1600" dirty="0"/>
            </a:br>
            <a:r>
              <a:rPr lang="en-US" sz="1600" dirty="0"/>
              <a:t>If humidity = normal then play = yes</a:t>
            </a:r>
            <a:r>
              <a:rPr lang="id-ID" sz="1600" dirty="0"/>
              <a:t/>
            </a:r>
            <a:br>
              <a:rPr lang="id-ID" sz="1600" dirty="0"/>
            </a:br>
            <a:r>
              <a:rPr lang="en-US" sz="1600" dirty="0"/>
              <a:t>If none of the above then play = yes</a:t>
            </a:r>
          </a:p>
          <a:p>
            <a:pPr lvl="1"/>
            <a:endParaRPr lang="id-ID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9" t="34426" r="14168" b="11475"/>
          <a:stretch/>
        </p:blipFill>
        <p:spPr bwMode="auto">
          <a:xfrm>
            <a:off x="4295800" y="1484784"/>
            <a:ext cx="5991200" cy="3416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914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317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/>
              <a:t>Contoh: </a:t>
            </a:r>
            <a:r>
              <a:rPr lang="en-US" dirty="0"/>
              <a:t>R</a:t>
            </a:r>
            <a:r>
              <a:rPr lang="id-ID" dirty="0"/>
              <a:t>ekomendasi Main Golf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3200" dirty="0">
                <a:solidFill>
                  <a:srgbClr val="C00000"/>
                </a:solidFill>
              </a:rPr>
              <a:t>Output (Tree)</a:t>
            </a:r>
            <a:r>
              <a:rPr lang="id-ID" sz="3200" dirty="0"/>
              <a:t>: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t="27508" r="26000" b="30000"/>
          <a:stretch/>
        </p:blipFill>
        <p:spPr bwMode="auto">
          <a:xfrm>
            <a:off x="4583832" y="1278915"/>
            <a:ext cx="7467600" cy="5040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88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642596"/>
            <a:ext cx="8358086" cy="685800"/>
          </a:xfrm>
        </p:spPr>
        <p:txBody>
          <a:bodyPr>
            <a:normAutofit/>
          </a:bodyPr>
          <a:lstStyle/>
          <a:p>
            <a:r>
              <a:rPr lang="id-ID" dirty="0" smtClean="0"/>
              <a:t>Contoh: Rekomendasi C</a:t>
            </a:r>
            <a:r>
              <a:rPr lang="en-US" dirty="0" err="1"/>
              <a:t>ontact</a:t>
            </a:r>
            <a:r>
              <a:rPr lang="en-US" dirty="0"/>
              <a:t> </a:t>
            </a:r>
            <a:r>
              <a:rPr lang="id-ID" dirty="0"/>
              <a:t>L</a:t>
            </a:r>
            <a:r>
              <a:rPr lang="en-US" dirty="0" err="1" smtClean="0"/>
              <a:t>ens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328396"/>
            <a:ext cx="7886700" cy="4643095"/>
          </a:xfrm>
        </p:spPr>
        <p:txBody>
          <a:bodyPr/>
          <a:lstStyle/>
          <a:p>
            <a:r>
              <a:rPr lang="id-ID" dirty="0" smtClean="0">
                <a:solidFill>
                  <a:srgbClr val="C00000"/>
                </a:solidFill>
              </a:rPr>
              <a:t>Input</a:t>
            </a:r>
            <a:r>
              <a:rPr lang="id-ID" dirty="0" smtClean="0"/>
              <a:t>: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4" t="30992" r="14284" b="15319"/>
          <a:stretch/>
        </p:blipFill>
        <p:spPr bwMode="auto">
          <a:xfrm>
            <a:off x="2999656" y="1556792"/>
            <a:ext cx="7624839" cy="4564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143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memahami</a:t>
            </a:r>
            <a:r>
              <a:rPr lang="en-US" dirty="0" smtClean="0"/>
              <a:t> proses, </a:t>
            </a:r>
            <a:r>
              <a:rPr lang="en-US" dirty="0" err="1" smtClean="0"/>
              <a:t>peran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/>
              <a:t>penambangan</a:t>
            </a:r>
            <a:r>
              <a:rPr lang="en-US" dirty="0"/>
              <a:t> </a:t>
            </a:r>
            <a:r>
              <a:rPr lang="en-US" dirty="0" smtClean="0"/>
              <a:t>data</a:t>
            </a:r>
          </a:p>
          <a:p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mengetahui</a:t>
            </a:r>
            <a:r>
              <a:rPr lang="en-US" dirty="0" smtClean="0"/>
              <a:t> </a:t>
            </a:r>
            <a:r>
              <a:rPr lang="en-US" dirty="0" err="1" smtClean="0"/>
              <a:t>penerapan</a:t>
            </a:r>
            <a:r>
              <a:rPr lang="en-US" dirty="0" smtClean="0"/>
              <a:t> </a:t>
            </a:r>
            <a:r>
              <a:rPr lang="en-US" dirty="0" err="1" smtClean="0"/>
              <a:t>penambangan</a:t>
            </a:r>
            <a:r>
              <a:rPr lang="en-US" dirty="0" smtClean="0"/>
              <a:t> data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kehidupan</a:t>
            </a:r>
            <a:r>
              <a:rPr lang="en-US" dirty="0" smtClean="0"/>
              <a:t> </a:t>
            </a:r>
            <a:r>
              <a:rPr lang="en-US" dirty="0" err="1" smtClean="0"/>
              <a:t>sehari-hari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650014"/>
            <a:ext cx="8439150" cy="685800"/>
          </a:xfrm>
        </p:spPr>
        <p:txBody>
          <a:bodyPr>
            <a:normAutofit/>
          </a:bodyPr>
          <a:lstStyle/>
          <a:p>
            <a:r>
              <a:rPr lang="id-ID" dirty="0"/>
              <a:t>Contoh: Rekomendasi C</a:t>
            </a:r>
            <a:r>
              <a:rPr lang="en-US" dirty="0" err="1"/>
              <a:t>ontact</a:t>
            </a:r>
            <a:r>
              <a:rPr lang="en-US" dirty="0"/>
              <a:t> </a:t>
            </a:r>
            <a:r>
              <a:rPr lang="id-ID" dirty="0"/>
              <a:t>L</a:t>
            </a:r>
            <a:r>
              <a:rPr lang="en-US" dirty="0" err="1"/>
              <a:t>ens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340768"/>
            <a:ext cx="7886700" cy="4643095"/>
          </a:xfrm>
        </p:spPr>
        <p:txBody>
          <a:bodyPr/>
          <a:lstStyle/>
          <a:p>
            <a:r>
              <a:rPr lang="id-ID" dirty="0" smtClean="0">
                <a:solidFill>
                  <a:srgbClr val="C00000"/>
                </a:solidFill>
              </a:rPr>
              <a:t>Output/Model </a:t>
            </a:r>
            <a:r>
              <a:rPr lang="id-ID" dirty="0" smtClean="0"/>
              <a:t>(Tree):</a:t>
            </a:r>
            <a:endParaRPr lang="id-ID" dirty="0"/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0" t="27508" r="31115" b="30262"/>
          <a:stretch/>
        </p:blipFill>
        <p:spPr bwMode="auto">
          <a:xfrm>
            <a:off x="4223792" y="1844824"/>
            <a:ext cx="6581583" cy="4928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23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552511"/>
            <a:ext cx="8515350" cy="690571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id-ID" dirty="0" err="1" smtClean="0"/>
              <a:t>Klastering</a:t>
            </a:r>
            <a:r>
              <a:rPr lang="id-ID" dirty="0" smtClean="0"/>
              <a:t> Bunga </a:t>
            </a:r>
            <a:r>
              <a:rPr lang="id-ID" dirty="0"/>
              <a:t>Iris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99456" y="1398269"/>
            <a:ext cx="6700913" cy="3589623"/>
            <a:chOff x="766687" y="1134777"/>
            <a:chExt cx="4838702" cy="259902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5" t="25063" r="80565" b="48144"/>
            <a:stretch/>
          </p:blipFill>
          <p:spPr bwMode="auto">
            <a:xfrm>
              <a:off x="766687" y="1134777"/>
              <a:ext cx="1638301" cy="2599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4" t="25063" r="57016" b="48144"/>
            <a:stretch/>
          </p:blipFill>
          <p:spPr bwMode="auto">
            <a:xfrm>
              <a:off x="2328788" y="1134777"/>
              <a:ext cx="3276601" cy="259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7" name="Straight Arrow Connector 6"/>
          <p:cNvCxnSpPr/>
          <p:nvPr/>
        </p:nvCxnSpPr>
        <p:spPr bwMode="auto">
          <a:xfrm>
            <a:off x="4724400" y="4724398"/>
            <a:ext cx="0" cy="1610380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4888557" y="5105400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rgbClr val="C00000"/>
                </a:solidFill>
              </a:rPr>
              <a:t>Pembelajaran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dengan</a:t>
            </a:r>
            <a:endParaRPr lang="en-US" sz="2000" dirty="0">
              <a:solidFill>
                <a:srgbClr val="C00000"/>
              </a:solidFill>
            </a:endParaRPr>
          </a:p>
          <a:p>
            <a:pPr algn="l"/>
            <a:r>
              <a:rPr lang="en-US" sz="2000" dirty="0" err="1">
                <a:solidFill>
                  <a:srgbClr val="C00000"/>
                </a:solidFill>
              </a:rPr>
              <a:t>Metode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Klastering</a:t>
            </a:r>
            <a:r>
              <a:rPr lang="en-US" sz="2000" dirty="0">
                <a:solidFill>
                  <a:srgbClr val="C00000"/>
                </a:solidFill>
              </a:rPr>
              <a:t> (</a:t>
            </a:r>
            <a:r>
              <a:rPr lang="en-US" sz="2000" i="1" dirty="0">
                <a:solidFill>
                  <a:srgbClr val="C00000"/>
                </a:solidFill>
              </a:rPr>
              <a:t>K-Means</a:t>
            </a:r>
            <a:r>
              <a:rPr lang="en-US" sz="20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28248" y="1484784"/>
            <a:ext cx="2571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Dataset </a:t>
            </a:r>
            <a:r>
              <a:rPr lang="en-US" sz="20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Tanpa</a:t>
            </a:r>
            <a:r>
              <a:rPr lang="en-US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id-ID" sz="20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Label</a:t>
            </a:r>
            <a:endParaRPr lang="en-US" sz="20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5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723900"/>
            <a:ext cx="8713788" cy="647700"/>
          </a:xfrm>
        </p:spPr>
        <p:txBody>
          <a:bodyPr>
            <a:noAutofit/>
          </a:bodyPr>
          <a:lstStyle/>
          <a:p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Klaster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7" t="22143" r="38131" b="23760"/>
          <a:stretch/>
        </p:blipFill>
        <p:spPr bwMode="auto">
          <a:xfrm>
            <a:off x="4079776" y="1533602"/>
            <a:ext cx="5847928" cy="4790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84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620688"/>
            <a:ext cx="8515350" cy="7267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Aturan</a:t>
            </a:r>
            <a:r>
              <a:rPr lang="en-US" dirty="0" smtClean="0"/>
              <a:t> </a:t>
            </a:r>
            <a:r>
              <a:rPr lang="en-US" dirty="0" err="1" smtClean="0"/>
              <a:t>Asosiasi</a:t>
            </a:r>
            <a:r>
              <a:rPr lang="en-US" dirty="0" smtClean="0"/>
              <a:t> </a:t>
            </a:r>
            <a:r>
              <a:rPr lang="en-US" dirty="0" err="1" smtClean="0"/>
              <a:t>Pembelian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191000" y="4793711"/>
            <a:ext cx="0" cy="1610380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206511" y="5035205"/>
            <a:ext cx="3531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rgbClr val="C00000"/>
                </a:solidFill>
              </a:rPr>
              <a:t>Pembelajaran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dengan</a:t>
            </a:r>
            <a:endParaRPr lang="en-US" sz="2000" dirty="0">
              <a:solidFill>
                <a:srgbClr val="C00000"/>
              </a:solidFill>
            </a:endParaRPr>
          </a:p>
          <a:p>
            <a:pPr algn="l"/>
            <a:r>
              <a:rPr lang="en-US" sz="2000" dirty="0" err="1">
                <a:solidFill>
                  <a:srgbClr val="C00000"/>
                </a:solidFill>
              </a:rPr>
              <a:t>Metode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Asosiasi</a:t>
            </a:r>
            <a:r>
              <a:rPr lang="en-US" sz="2000" dirty="0">
                <a:solidFill>
                  <a:srgbClr val="C00000"/>
                </a:solidFill>
              </a:rPr>
              <a:t> (</a:t>
            </a:r>
            <a:r>
              <a:rPr lang="en-US" sz="2000" i="1" dirty="0">
                <a:solidFill>
                  <a:srgbClr val="C00000"/>
                </a:solidFill>
              </a:rPr>
              <a:t>FP-Growth</a:t>
            </a:r>
            <a:r>
              <a:rPr lang="en-US" sz="2000" dirty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832" t="11481" r="51250" b="55926"/>
          <a:stretch/>
        </p:blipFill>
        <p:spPr>
          <a:xfrm>
            <a:off x="801031" y="1348134"/>
            <a:ext cx="8108874" cy="34639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54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42" y="620688"/>
            <a:ext cx="8515350" cy="68579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Aturan</a:t>
            </a:r>
            <a:r>
              <a:rPr lang="en-US" dirty="0" smtClean="0"/>
              <a:t> </a:t>
            </a:r>
            <a:r>
              <a:rPr lang="en-US" dirty="0" err="1" smtClean="0"/>
              <a:t>Asosiasi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9583" t="21111" r="17084" b="11481"/>
          <a:stretch/>
        </p:blipFill>
        <p:spPr>
          <a:xfrm>
            <a:off x="595736" y="1463395"/>
            <a:ext cx="8119814" cy="4861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833" t="12222" r="71250" b="16667"/>
          <a:stretch/>
        </p:blipFill>
        <p:spPr>
          <a:xfrm>
            <a:off x="8832304" y="1327142"/>
            <a:ext cx="3024336" cy="52788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89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578769"/>
            <a:ext cx="8515350" cy="761999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Aturan</a:t>
            </a:r>
            <a:r>
              <a:rPr lang="en-US" dirty="0" smtClean="0"/>
              <a:t> </a:t>
            </a:r>
            <a:r>
              <a:rPr lang="id-ID" dirty="0"/>
              <a:t>Asosiasi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340768"/>
            <a:ext cx="10657184" cy="4953000"/>
          </a:xfrm>
        </p:spPr>
        <p:txBody>
          <a:bodyPr>
            <a:normAutofit fontScale="85000" lnSpcReduction="10000"/>
          </a:bodyPr>
          <a:lstStyle/>
          <a:p>
            <a:r>
              <a:rPr lang="id-ID" sz="2900" dirty="0"/>
              <a:t>Algoritma </a:t>
            </a:r>
            <a:r>
              <a:rPr lang="id-ID" sz="2900" i="1" dirty="0" err="1"/>
              <a:t>association</a:t>
            </a:r>
            <a:r>
              <a:rPr lang="id-ID" sz="2900" i="1" dirty="0"/>
              <a:t> </a:t>
            </a:r>
            <a:r>
              <a:rPr lang="id-ID" sz="2900" i="1" dirty="0" err="1"/>
              <a:t>rule</a:t>
            </a:r>
            <a:r>
              <a:rPr lang="id-ID" sz="2900" i="1" dirty="0"/>
              <a:t> </a:t>
            </a:r>
            <a:r>
              <a:rPr lang="id-ID" sz="2900" dirty="0"/>
              <a:t>(aturan asosiasi) adalah algoritma yang menemukan atribut yang “</a:t>
            </a:r>
            <a:r>
              <a:rPr lang="id-ID" sz="2900" dirty="0">
                <a:solidFill>
                  <a:srgbClr val="C00000"/>
                </a:solidFill>
              </a:rPr>
              <a:t>muncul bersamaan</a:t>
            </a:r>
            <a:r>
              <a:rPr lang="id-ID" sz="2900" dirty="0"/>
              <a:t>”</a:t>
            </a:r>
            <a:endParaRPr lang="en-US" sz="2900" dirty="0">
              <a:solidFill>
                <a:srgbClr val="C00000"/>
              </a:solidFill>
            </a:endParaRPr>
          </a:p>
          <a:p>
            <a:r>
              <a:rPr lang="id-ID" sz="2900" dirty="0"/>
              <a:t>Contoh, pada hari </a:t>
            </a:r>
            <a:r>
              <a:rPr lang="id-ID" sz="2900" dirty="0" err="1"/>
              <a:t>kamis</a:t>
            </a:r>
            <a:r>
              <a:rPr lang="id-ID" sz="2900" dirty="0"/>
              <a:t> malam, 1000 pelanggan telah melakukan belanja di </a:t>
            </a:r>
            <a:r>
              <a:rPr lang="id-ID" sz="2900" dirty="0" err="1"/>
              <a:t>supermaket</a:t>
            </a:r>
            <a:r>
              <a:rPr lang="id-ID" sz="2900" dirty="0"/>
              <a:t> ABC, </a:t>
            </a:r>
            <a:r>
              <a:rPr lang="id-ID" sz="2900" dirty="0" err="1"/>
              <a:t>dimana</a:t>
            </a:r>
            <a:r>
              <a:rPr lang="id-ID" sz="2900" dirty="0"/>
              <a:t>:</a:t>
            </a:r>
          </a:p>
          <a:p>
            <a:pPr lvl="1"/>
            <a:r>
              <a:rPr lang="id-ID" dirty="0" smtClean="0"/>
              <a:t>200 orang membeli </a:t>
            </a:r>
            <a:r>
              <a:rPr lang="id-ID" dirty="0" smtClean="0">
                <a:solidFill>
                  <a:srgbClr val="C00000"/>
                </a:solidFill>
              </a:rPr>
              <a:t>Sabun </a:t>
            </a:r>
            <a:r>
              <a:rPr lang="id-ID" dirty="0">
                <a:solidFill>
                  <a:srgbClr val="C00000"/>
                </a:solidFill>
              </a:rPr>
              <a:t>M</a:t>
            </a:r>
            <a:r>
              <a:rPr lang="id-ID" dirty="0" smtClean="0">
                <a:solidFill>
                  <a:srgbClr val="C00000"/>
                </a:solidFill>
              </a:rPr>
              <a:t>andi</a:t>
            </a:r>
          </a:p>
          <a:p>
            <a:pPr lvl="1"/>
            <a:r>
              <a:rPr lang="id-ID" dirty="0" smtClean="0"/>
              <a:t>dari 200 orang yang membeli sabun mandi, 50 orangnya membeli </a:t>
            </a:r>
            <a:r>
              <a:rPr lang="id-ID" dirty="0" err="1" smtClean="0">
                <a:solidFill>
                  <a:srgbClr val="C00000"/>
                </a:solidFill>
              </a:rPr>
              <a:t>Fanta</a:t>
            </a:r>
            <a:endParaRPr lang="id-ID" dirty="0" smtClean="0">
              <a:solidFill>
                <a:srgbClr val="C00000"/>
              </a:solidFill>
            </a:endParaRPr>
          </a:p>
          <a:p>
            <a:r>
              <a:rPr lang="id-ID" sz="2900" dirty="0"/>
              <a:t>Jadi, </a:t>
            </a:r>
            <a:r>
              <a:rPr lang="id-ID" sz="2900" dirty="0" err="1"/>
              <a:t>association</a:t>
            </a:r>
            <a:r>
              <a:rPr lang="id-ID" sz="2900" dirty="0"/>
              <a:t> </a:t>
            </a:r>
            <a:r>
              <a:rPr lang="id-ID" sz="2900" dirty="0" err="1"/>
              <a:t>rule</a:t>
            </a:r>
            <a:r>
              <a:rPr lang="id-ID" sz="2900" dirty="0"/>
              <a:t> menjadi, “</a:t>
            </a:r>
            <a:r>
              <a:rPr lang="id-ID" sz="2900" dirty="0">
                <a:solidFill>
                  <a:srgbClr val="C00000"/>
                </a:solidFill>
              </a:rPr>
              <a:t>Jika membeli sabun mandi, maka membeli </a:t>
            </a:r>
            <a:r>
              <a:rPr lang="id-ID" sz="2900" dirty="0" err="1">
                <a:solidFill>
                  <a:srgbClr val="C00000"/>
                </a:solidFill>
              </a:rPr>
              <a:t>Fanta</a:t>
            </a:r>
            <a:r>
              <a:rPr lang="id-ID" sz="2900" dirty="0"/>
              <a:t>”, dengan nilai </a:t>
            </a:r>
            <a:r>
              <a:rPr lang="id-ID" sz="2900" dirty="0" err="1">
                <a:solidFill>
                  <a:srgbClr val="C00000"/>
                </a:solidFill>
              </a:rPr>
              <a:t>support</a:t>
            </a:r>
            <a:r>
              <a:rPr lang="id-ID" sz="2900" dirty="0">
                <a:solidFill>
                  <a:srgbClr val="C00000"/>
                </a:solidFill>
              </a:rPr>
              <a:t> </a:t>
            </a:r>
            <a:r>
              <a:rPr lang="id-ID" sz="2900" dirty="0"/>
              <a:t>= 200/1000 = 20% dan nilai </a:t>
            </a:r>
            <a:r>
              <a:rPr lang="id-ID" sz="2900" dirty="0" err="1">
                <a:solidFill>
                  <a:srgbClr val="C00000"/>
                </a:solidFill>
              </a:rPr>
              <a:t>confidence</a:t>
            </a:r>
            <a:r>
              <a:rPr lang="id-ID" sz="2900" dirty="0">
                <a:solidFill>
                  <a:srgbClr val="C00000"/>
                </a:solidFill>
              </a:rPr>
              <a:t> </a:t>
            </a:r>
            <a:r>
              <a:rPr lang="id-ID" sz="2900" dirty="0"/>
              <a:t>= 50/200 = 25%</a:t>
            </a:r>
          </a:p>
          <a:p>
            <a:r>
              <a:rPr lang="id-ID" sz="2900" dirty="0"/>
              <a:t>Algoritma </a:t>
            </a:r>
            <a:r>
              <a:rPr lang="id-ID" sz="2900" dirty="0" err="1"/>
              <a:t>association</a:t>
            </a:r>
            <a:r>
              <a:rPr lang="id-ID" sz="2900" dirty="0"/>
              <a:t> </a:t>
            </a:r>
            <a:r>
              <a:rPr lang="id-ID" sz="2900" dirty="0" err="1"/>
              <a:t>rule</a:t>
            </a:r>
            <a:r>
              <a:rPr lang="id-ID" sz="2900" dirty="0"/>
              <a:t> </a:t>
            </a:r>
            <a:r>
              <a:rPr lang="id-ID" sz="2900" dirty="0" err="1"/>
              <a:t>diantaranya</a:t>
            </a:r>
            <a:r>
              <a:rPr lang="id-ID" sz="2900" dirty="0"/>
              <a:t> adalah: </a:t>
            </a:r>
            <a:r>
              <a:rPr lang="id-ID" sz="2900" dirty="0">
                <a:solidFill>
                  <a:srgbClr val="C00000"/>
                </a:solidFill>
              </a:rPr>
              <a:t>A </a:t>
            </a:r>
            <a:r>
              <a:rPr lang="id-ID" sz="2900" dirty="0" err="1">
                <a:solidFill>
                  <a:srgbClr val="C00000"/>
                </a:solidFill>
              </a:rPr>
              <a:t>priori</a:t>
            </a:r>
            <a:r>
              <a:rPr lang="id-ID" sz="2900" dirty="0">
                <a:solidFill>
                  <a:srgbClr val="C00000"/>
                </a:solidFill>
              </a:rPr>
              <a:t> </a:t>
            </a:r>
            <a:r>
              <a:rPr lang="id-ID" sz="2900" dirty="0" err="1">
                <a:solidFill>
                  <a:srgbClr val="C00000"/>
                </a:solidFill>
              </a:rPr>
              <a:t>algorithm</a:t>
            </a:r>
            <a:r>
              <a:rPr lang="id-ID" sz="2900" dirty="0"/>
              <a:t>, </a:t>
            </a:r>
            <a:r>
              <a:rPr lang="id-ID" sz="2900" dirty="0" err="1">
                <a:solidFill>
                  <a:srgbClr val="C00000"/>
                </a:solidFill>
              </a:rPr>
              <a:t>FP-Growth</a:t>
            </a:r>
            <a:r>
              <a:rPr lang="id-ID" sz="2900" dirty="0">
                <a:solidFill>
                  <a:srgbClr val="C00000"/>
                </a:solidFill>
              </a:rPr>
              <a:t> </a:t>
            </a:r>
            <a:r>
              <a:rPr lang="id-ID" sz="2900" dirty="0" err="1">
                <a:solidFill>
                  <a:srgbClr val="C00000"/>
                </a:solidFill>
              </a:rPr>
              <a:t>algorithm</a:t>
            </a:r>
            <a:r>
              <a:rPr lang="id-ID" sz="2900" dirty="0"/>
              <a:t>, </a:t>
            </a:r>
            <a:r>
              <a:rPr lang="id-ID" sz="2900" dirty="0">
                <a:solidFill>
                  <a:srgbClr val="C00000"/>
                </a:solidFill>
              </a:rPr>
              <a:t>GRI </a:t>
            </a:r>
            <a:r>
              <a:rPr lang="id-ID" sz="2900" dirty="0" err="1">
                <a:solidFill>
                  <a:srgbClr val="C00000"/>
                </a:solidFill>
              </a:rPr>
              <a:t>algorithm</a:t>
            </a:r>
            <a:endParaRPr lang="id-ID" sz="2900" dirty="0">
              <a:solidFill>
                <a:srgbClr val="C00000"/>
              </a:solidFill>
            </a:endParaRPr>
          </a:p>
          <a:p>
            <a:endParaRPr lang="id-ID" sz="2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62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636405"/>
            <a:ext cx="9036496" cy="662871"/>
          </a:xfrm>
        </p:spPr>
        <p:txBody>
          <a:bodyPr>
            <a:normAutofit/>
          </a:bodyPr>
          <a:lstStyle/>
          <a:p>
            <a:r>
              <a:rPr lang="id-ID" dirty="0" smtClean="0"/>
              <a:t>Metode </a:t>
            </a:r>
            <a:r>
              <a:rPr lang="id-ID" dirty="0" err="1" smtClean="0"/>
              <a:t>Learning</a:t>
            </a:r>
            <a:r>
              <a:rPr lang="id-ID" dirty="0" smtClean="0"/>
              <a:t> </a:t>
            </a:r>
            <a:r>
              <a:rPr lang="id-ID" dirty="0"/>
              <a:t>P</a:t>
            </a:r>
            <a:r>
              <a:rPr lang="id-ID" dirty="0" smtClean="0"/>
              <a:t>ada Algoritma DM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171536" y="1533865"/>
            <a:ext cx="4874456" cy="4724400"/>
          </a:xfrm>
          <a:prstGeom prst="ellipse">
            <a:avLst/>
          </a:prstGeom>
          <a:solidFill>
            <a:srgbClr val="FF993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dirty="0"/>
              <a:t>Supervised</a:t>
            </a:r>
            <a:br>
              <a:rPr lang="en-US" sz="2800" dirty="0"/>
            </a:br>
            <a:r>
              <a:rPr lang="en-US" sz="2800" dirty="0"/>
              <a:t>Learning</a:t>
            </a:r>
            <a:endParaRPr lang="id-ID" sz="2800" dirty="0"/>
          </a:p>
        </p:txBody>
      </p:sp>
      <p:sp>
        <p:nvSpPr>
          <p:cNvPr id="11" name="Oval 10"/>
          <p:cNvSpPr/>
          <p:nvPr/>
        </p:nvSpPr>
        <p:spPr>
          <a:xfrm>
            <a:off x="4583832" y="1556792"/>
            <a:ext cx="4738761" cy="46482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/>
              <a:t>Unsupervised</a:t>
            </a:r>
            <a:br>
              <a:rPr lang="en-US" sz="2800" dirty="0"/>
            </a:br>
            <a:r>
              <a:rPr lang="en-US" sz="2800" dirty="0"/>
              <a:t>Learning</a:t>
            </a:r>
            <a:endParaRPr lang="id-ID" sz="2800" dirty="0"/>
          </a:p>
        </p:txBody>
      </p:sp>
      <p:sp>
        <p:nvSpPr>
          <p:cNvPr id="12" name="Oval 11"/>
          <p:cNvSpPr/>
          <p:nvPr/>
        </p:nvSpPr>
        <p:spPr>
          <a:xfrm>
            <a:off x="4598193" y="2162516"/>
            <a:ext cx="1385961" cy="350520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Semi-Supervised Learning</a:t>
            </a:r>
            <a:endParaRPr lang="id-ID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127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6858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1. </a:t>
            </a:r>
            <a:r>
              <a:rPr lang="id-ID" dirty="0" err="1" smtClean="0"/>
              <a:t>Supervised</a:t>
            </a:r>
            <a:r>
              <a:rPr lang="id-ID" dirty="0" smtClean="0"/>
              <a:t> </a:t>
            </a:r>
            <a:r>
              <a:rPr lang="id-ID" dirty="0" err="1"/>
              <a:t>Learning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371600"/>
            <a:ext cx="11017224" cy="5081736"/>
          </a:xfrm>
        </p:spPr>
        <p:txBody>
          <a:bodyPr>
            <a:normAutofit/>
          </a:bodyPr>
          <a:lstStyle/>
          <a:p>
            <a:r>
              <a:rPr lang="id-ID" sz="3200" dirty="0"/>
              <a:t>Pembelajaran dengan </a:t>
            </a:r>
            <a:r>
              <a:rPr lang="en-US" sz="3200" dirty="0">
                <a:solidFill>
                  <a:srgbClr val="C00000"/>
                </a:solidFill>
              </a:rPr>
              <a:t>guru</a:t>
            </a:r>
            <a:r>
              <a:rPr lang="en-US" sz="3200" dirty="0"/>
              <a:t>, data set </a:t>
            </a:r>
            <a:r>
              <a:rPr lang="en-US" sz="3200" dirty="0" err="1"/>
              <a:t>memiliki</a:t>
            </a:r>
            <a:r>
              <a:rPr lang="en-US" sz="3200" dirty="0"/>
              <a:t> </a:t>
            </a:r>
            <a:r>
              <a:rPr lang="id-ID" sz="3200" dirty="0">
                <a:solidFill>
                  <a:srgbClr val="C00000"/>
                </a:solidFill>
              </a:rPr>
              <a:t>target/label/</a:t>
            </a:r>
            <a:r>
              <a:rPr lang="id-ID" sz="3200" dirty="0" err="1">
                <a:solidFill>
                  <a:srgbClr val="C00000"/>
                </a:solidFill>
              </a:rPr>
              <a:t>class</a:t>
            </a:r>
            <a:endParaRPr lang="id-ID" sz="3200" dirty="0">
              <a:solidFill>
                <a:srgbClr val="C00000"/>
              </a:solidFill>
            </a:endParaRPr>
          </a:p>
          <a:p>
            <a:r>
              <a:rPr lang="id-ID" sz="3200" dirty="0">
                <a:solidFill>
                  <a:srgbClr val="C00000"/>
                </a:solidFill>
              </a:rPr>
              <a:t>Sebagian besar </a:t>
            </a:r>
            <a:r>
              <a:rPr lang="id-ID" sz="3200" dirty="0"/>
              <a:t>algoritma data mining (estimation, prediction/forecasting, classification) adalah supervised learning </a:t>
            </a:r>
          </a:p>
          <a:p>
            <a:r>
              <a:rPr lang="id-ID" sz="3200" dirty="0"/>
              <a:t>Algoritma melakukan proses belajar berdasarkan </a:t>
            </a:r>
            <a:r>
              <a:rPr lang="id-ID" sz="3200" dirty="0">
                <a:solidFill>
                  <a:srgbClr val="C00000"/>
                </a:solidFill>
              </a:rPr>
              <a:t>nilai dari variabel target </a:t>
            </a:r>
            <a:r>
              <a:rPr lang="id-ID" sz="3200" dirty="0"/>
              <a:t>yang </a:t>
            </a:r>
            <a:r>
              <a:rPr lang="id-ID" sz="3200" dirty="0" err="1"/>
              <a:t>terasosiasi</a:t>
            </a:r>
            <a:r>
              <a:rPr lang="id-ID" sz="3200" dirty="0"/>
              <a:t> dengan nilai dari </a:t>
            </a:r>
            <a:r>
              <a:rPr lang="id-ID" sz="3200" dirty="0" err="1"/>
              <a:t>variable</a:t>
            </a:r>
            <a:r>
              <a:rPr lang="id-ID" sz="3200" dirty="0"/>
              <a:t> </a:t>
            </a:r>
            <a:r>
              <a:rPr lang="id-ID" sz="3200" dirty="0" err="1"/>
              <a:t>prediktor</a:t>
            </a:r>
            <a:endParaRPr lang="id-ID" sz="3200" dirty="0"/>
          </a:p>
          <a:p>
            <a:endParaRPr lang="id-ID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10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193" y="616633"/>
            <a:ext cx="8532440" cy="742320"/>
          </a:xfrm>
        </p:spPr>
        <p:txBody>
          <a:bodyPr>
            <a:normAutofit/>
          </a:bodyPr>
          <a:lstStyle/>
          <a:p>
            <a:r>
              <a:rPr lang="en-US" dirty="0" smtClean="0"/>
              <a:t>Dataset </a:t>
            </a:r>
            <a:r>
              <a:rPr lang="en-US" dirty="0" err="1" smtClean="0"/>
              <a:t>dengan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t="31148" r="22975" b="27616"/>
          <a:stretch/>
        </p:blipFill>
        <p:spPr bwMode="auto">
          <a:xfrm>
            <a:off x="1788012" y="2066898"/>
            <a:ext cx="6670188" cy="418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50090" y="1305580"/>
            <a:ext cx="28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Class/Label</a:t>
            </a:r>
            <a:r>
              <a:rPr lang="en-US" sz="28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/Target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7848600" y="1828800"/>
            <a:ext cx="0" cy="45720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124200" y="1219200"/>
            <a:ext cx="2751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Attribut</a:t>
            </a:r>
            <a:r>
              <a:rPr lang="en-US" sz="28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e/Feature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 bwMode="auto">
          <a:xfrm flipH="1">
            <a:off x="2895600" y="1742420"/>
            <a:ext cx="16044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11" idx="2"/>
          </p:cNvCxnSpPr>
          <p:nvPr/>
        </p:nvCxnSpPr>
        <p:spPr bwMode="auto">
          <a:xfrm flipH="1">
            <a:off x="4191000" y="1742420"/>
            <a:ext cx="3090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1" idx="2"/>
          </p:cNvCxnSpPr>
          <p:nvPr/>
        </p:nvCxnSpPr>
        <p:spPr bwMode="auto">
          <a:xfrm>
            <a:off x="4500090" y="1742420"/>
            <a:ext cx="2053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1" idx="2"/>
          </p:cNvCxnSpPr>
          <p:nvPr/>
        </p:nvCxnSpPr>
        <p:spPr bwMode="auto">
          <a:xfrm>
            <a:off x="4500090" y="1742420"/>
            <a:ext cx="910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8592945" y="419100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Nominal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7848600" y="3886200"/>
            <a:ext cx="858518" cy="624438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8479938" y="5788871"/>
            <a:ext cx="173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9933"/>
                </a:solidFill>
                <a:latin typeface="Calibri" pitchFamily="34" charset="0"/>
                <a:cs typeface="Calibri" pitchFamily="34" charset="0"/>
              </a:rPr>
              <a:t>Numerik</a:t>
            </a:r>
            <a:endParaRPr lang="en-US" sz="2800" dirty="0">
              <a:solidFill>
                <a:srgbClr val="FF9933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 flipV="1">
            <a:off x="6400800" y="4953001"/>
            <a:ext cx="2193312" cy="1155509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9933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30123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666750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Uns</a:t>
            </a:r>
            <a:r>
              <a:rPr lang="id-ID" dirty="0" err="1" smtClean="0"/>
              <a:t>upervised</a:t>
            </a:r>
            <a:r>
              <a:rPr lang="id-ID" dirty="0" smtClean="0"/>
              <a:t> </a:t>
            </a:r>
            <a:r>
              <a:rPr lang="id-ID" dirty="0" err="1"/>
              <a:t>Learning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383192"/>
            <a:ext cx="10873208" cy="5124451"/>
          </a:xfrm>
        </p:spPr>
        <p:txBody>
          <a:bodyPr>
            <a:normAutofit/>
          </a:bodyPr>
          <a:lstStyle/>
          <a:p>
            <a:r>
              <a:rPr lang="id-ID" sz="3200" dirty="0"/>
              <a:t>Algoritma data </a:t>
            </a:r>
            <a:r>
              <a:rPr lang="id-ID" sz="3200" dirty="0" err="1"/>
              <a:t>mining</a:t>
            </a:r>
            <a:r>
              <a:rPr lang="id-ID" sz="3200" dirty="0"/>
              <a:t> mencari pola dari </a:t>
            </a:r>
            <a:r>
              <a:rPr lang="id-ID" sz="3200" dirty="0">
                <a:solidFill>
                  <a:srgbClr val="C00000"/>
                </a:solidFill>
              </a:rPr>
              <a:t>semua </a:t>
            </a:r>
            <a:r>
              <a:rPr lang="id-ID" sz="3200" dirty="0" err="1">
                <a:solidFill>
                  <a:srgbClr val="C00000"/>
                </a:solidFill>
              </a:rPr>
              <a:t>variable</a:t>
            </a:r>
            <a:r>
              <a:rPr lang="id-ID" sz="3200" dirty="0">
                <a:solidFill>
                  <a:srgbClr val="C00000"/>
                </a:solidFill>
              </a:rPr>
              <a:t> (atribut)</a:t>
            </a:r>
          </a:p>
          <a:p>
            <a:r>
              <a:rPr lang="id-ID" sz="3200" dirty="0" err="1"/>
              <a:t>Variable</a:t>
            </a:r>
            <a:r>
              <a:rPr lang="id-ID" sz="3200" dirty="0"/>
              <a:t> (atribut) yang menjadi </a:t>
            </a:r>
            <a:r>
              <a:rPr lang="id-ID" sz="3200" dirty="0">
                <a:solidFill>
                  <a:srgbClr val="C00000"/>
                </a:solidFill>
              </a:rPr>
              <a:t>target/label/</a:t>
            </a:r>
            <a:r>
              <a:rPr lang="id-ID" sz="3200" dirty="0" err="1">
                <a:solidFill>
                  <a:srgbClr val="C00000"/>
                </a:solidFill>
              </a:rPr>
              <a:t>class</a:t>
            </a:r>
            <a:r>
              <a:rPr lang="id-ID" sz="3200" dirty="0">
                <a:solidFill>
                  <a:srgbClr val="C00000"/>
                </a:solidFill>
              </a:rPr>
              <a:t> tidak ditentukan (tidak ada)</a:t>
            </a:r>
          </a:p>
          <a:p>
            <a:r>
              <a:rPr lang="id-ID" sz="3200" dirty="0"/>
              <a:t>Algoritma </a:t>
            </a:r>
            <a:r>
              <a:rPr lang="id-ID" sz="3200" dirty="0" err="1">
                <a:solidFill>
                  <a:srgbClr val="C00000"/>
                </a:solidFill>
              </a:rPr>
              <a:t>clustering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/>
              <a:t>adalah algoritma </a:t>
            </a:r>
            <a:r>
              <a:rPr lang="id-ID" sz="3200" dirty="0" err="1"/>
              <a:t>unsupervised</a:t>
            </a:r>
            <a:r>
              <a:rPr lang="id-ID" sz="3200" dirty="0"/>
              <a:t> </a:t>
            </a:r>
            <a:r>
              <a:rPr lang="id-ID" sz="3200" dirty="0" err="1"/>
              <a:t>learning</a:t>
            </a:r>
            <a:endParaRPr lang="id-ID" sz="3200" dirty="0"/>
          </a:p>
          <a:p>
            <a:endParaRPr lang="id-ID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77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Topik Pembahasan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dirty="0" smtClean="0"/>
              <a:t>1.1 9 Nilai kebudiluhuran</a:t>
            </a:r>
          </a:p>
          <a:p>
            <a:pPr marL="0" indent="0">
              <a:buNone/>
            </a:pPr>
            <a:r>
              <a:rPr lang="nn-NO" dirty="0" smtClean="0"/>
              <a:t>1.2 </a:t>
            </a:r>
            <a:r>
              <a:rPr lang="nn-NO" dirty="0"/>
              <a:t>Apa itu Data Mining?</a:t>
            </a:r>
          </a:p>
          <a:p>
            <a:pPr marL="0" indent="0">
              <a:buNone/>
            </a:pPr>
            <a:r>
              <a:rPr lang="nn-NO" dirty="0" smtClean="0"/>
              <a:t>1.3 </a:t>
            </a:r>
            <a:r>
              <a:rPr lang="nn-NO" dirty="0"/>
              <a:t>Peran Utama dan Metode Data Mining</a:t>
            </a:r>
          </a:p>
          <a:p>
            <a:pPr marL="0" indent="0">
              <a:buNone/>
            </a:pPr>
            <a:r>
              <a:rPr lang="en-US" dirty="0" smtClean="0"/>
              <a:t>1.4 </a:t>
            </a:r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Data </a:t>
            </a:r>
            <a:r>
              <a:rPr lang="en-US" dirty="0" smtClean="0"/>
              <a:t>Mining</a:t>
            </a:r>
          </a:p>
          <a:p>
            <a:pPr marL="0" indent="0">
              <a:buNone/>
            </a:pP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2724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25" y="609737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Dataset </a:t>
            </a:r>
            <a:r>
              <a:rPr lang="en-US" dirty="0" err="1" smtClean="0"/>
              <a:t>tanpa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t="31148" r="29735" b="27616"/>
          <a:stretch/>
        </p:blipFill>
        <p:spPr bwMode="auto">
          <a:xfrm>
            <a:off x="2778612" y="2066898"/>
            <a:ext cx="5450988" cy="418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14800" y="1219200"/>
            <a:ext cx="2751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Attribut</a:t>
            </a:r>
            <a:r>
              <a:rPr lang="en-US" sz="28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e/Feature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 bwMode="auto">
          <a:xfrm flipH="1">
            <a:off x="3886200" y="1742420"/>
            <a:ext cx="16044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11" idx="2"/>
          </p:cNvCxnSpPr>
          <p:nvPr/>
        </p:nvCxnSpPr>
        <p:spPr bwMode="auto">
          <a:xfrm flipH="1">
            <a:off x="5181600" y="1742420"/>
            <a:ext cx="3090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1" idx="2"/>
          </p:cNvCxnSpPr>
          <p:nvPr/>
        </p:nvCxnSpPr>
        <p:spPr bwMode="auto">
          <a:xfrm>
            <a:off x="5490690" y="1742420"/>
            <a:ext cx="2053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1" idx="2"/>
          </p:cNvCxnSpPr>
          <p:nvPr/>
        </p:nvCxnSpPr>
        <p:spPr bwMode="auto">
          <a:xfrm>
            <a:off x="5490690" y="1742420"/>
            <a:ext cx="910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2279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675853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3. Semi-Supervised </a:t>
            </a:r>
            <a:r>
              <a:rPr lang="id-ID" dirty="0" err="1"/>
              <a:t>Learning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Semi-supervised learning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data mining yang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data </a:t>
            </a:r>
            <a:r>
              <a:rPr lang="en-US" dirty="0" err="1" smtClean="0">
                <a:solidFill>
                  <a:srgbClr val="C00000"/>
                </a:solidFill>
              </a:rPr>
              <a:t>dengan</a:t>
            </a:r>
            <a:r>
              <a:rPr lang="en-US" dirty="0" smtClean="0">
                <a:solidFill>
                  <a:srgbClr val="C00000"/>
                </a:solidFill>
              </a:rPr>
              <a:t> label </a:t>
            </a:r>
            <a:r>
              <a:rPr lang="en-US" dirty="0" err="1" smtClean="0">
                <a:solidFill>
                  <a:srgbClr val="C00000"/>
                </a:solidFill>
              </a:rPr>
              <a:t>dan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tidak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berlabel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sekaligus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proses </a:t>
            </a:r>
            <a:r>
              <a:rPr lang="en-US" dirty="0" err="1" smtClean="0"/>
              <a:t>pembelajarannya</a:t>
            </a:r>
            <a:endParaRPr lang="en-US" dirty="0" smtClean="0"/>
          </a:p>
          <a:p>
            <a:r>
              <a:rPr lang="en-US" dirty="0" smtClean="0"/>
              <a:t>Data yang </a:t>
            </a:r>
            <a:r>
              <a:rPr lang="en-US" dirty="0" err="1" smtClean="0"/>
              <a:t>memiliki</a:t>
            </a:r>
            <a:r>
              <a:rPr lang="en-US" dirty="0"/>
              <a:t> </a:t>
            </a:r>
            <a:r>
              <a:rPr lang="en-US" dirty="0" err="1" smtClean="0"/>
              <a:t>kelas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membentuk</a:t>
            </a:r>
            <a:r>
              <a:rPr lang="en-US" dirty="0" smtClean="0">
                <a:solidFill>
                  <a:srgbClr val="C00000"/>
                </a:solidFill>
              </a:rPr>
              <a:t> model </a:t>
            </a:r>
            <a:r>
              <a:rPr lang="en-US" dirty="0" smtClean="0"/>
              <a:t>(</a:t>
            </a:r>
            <a:r>
              <a:rPr lang="en-US" dirty="0" err="1" smtClean="0"/>
              <a:t>pengetahuan</a:t>
            </a:r>
            <a:r>
              <a:rPr lang="en-US" dirty="0" smtClean="0"/>
              <a:t>), data </a:t>
            </a:r>
            <a:r>
              <a:rPr lang="en-US" dirty="0" err="1" smtClean="0"/>
              <a:t>tanpa</a:t>
            </a:r>
            <a:r>
              <a:rPr lang="en-US" dirty="0" smtClean="0"/>
              <a:t> label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membuat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batasan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3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548680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Semi-Supervised </a:t>
            </a:r>
            <a:r>
              <a:rPr lang="id-ID" dirty="0" err="1"/>
              <a:t>Learning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8" y="1340768"/>
            <a:ext cx="5154079" cy="5279345"/>
          </a:xfrm>
        </p:spPr>
        <p:txBody>
          <a:bodyPr>
            <a:normAutofit fontScale="92500"/>
          </a:bodyPr>
          <a:lstStyle/>
          <a:p>
            <a:r>
              <a:rPr lang="en-US" sz="2400" dirty="0" err="1" smtClean="0"/>
              <a:t>Bila</a:t>
            </a:r>
            <a:r>
              <a:rPr lang="en-US" sz="2400" dirty="0" smtClean="0"/>
              <a:t>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data </a:t>
            </a:r>
            <a:r>
              <a:rPr lang="en-US" sz="2400" dirty="0" err="1" smtClean="0">
                <a:solidFill>
                  <a:srgbClr val="FF0000"/>
                </a:solidFill>
              </a:rPr>
              <a:t>berlabel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0070C0"/>
                </a:solidFill>
              </a:rPr>
              <a:t>garis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</a:rPr>
              <a:t>putus-putus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/>
              <a:t>adalah</a:t>
            </a:r>
            <a:r>
              <a:rPr lang="en-US" sz="2400" dirty="0"/>
              <a:t> </a:t>
            </a:r>
            <a:r>
              <a:rPr lang="en-US" sz="2400" dirty="0" err="1"/>
              <a:t>batas</a:t>
            </a:r>
            <a:r>
              <a:rPr lang="en-US" sz="2400" dirty="0"/>
              <a:t> </a:t>
            </a:r>
            <a:r>
              <a:rPr lang="en-US" sz="2400" dirty="0" err="1"/>
              <a:t>keputusan</a:t>
            </a:r>
            <a:r>
              <a:rPr lang="en-US" sz="2400" dirty="0"/>
              <a:t> yang </a:t>
            </a:r>
            <a:r>
              <a:rPr lang="en-US" sz="2400" dirty="0" err="1"/>
              <a:t>membagi</a:t>
            </a:r>
            <a:r>
              <a:rPr lang="en-US" sz="2400" dirty="0"/>
              <a:t> </a:t>
            </a: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positif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negatif</a:t>
            </a:r>
            <a:endParaRPr lang="en-US" sz="2400" dirty="0"/>
          </a:p>
          <a:p>
            <a:endParaRPr lang="en-US" sz="800" dirty="0"/>
          </a:p>
          <a:p>
            <a:r>
              <a:rPr lang="en-US" sz="2400" dirty="0" err="1" smtClean="0"/>
              <a:t>Bila</a:t>
            </a:r>
            <a:r>
              <a:rPr lang="en-US" sz="2400" dirty="0" smtClean="0"/>
              <a:t>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data </a:t>
            </a:r>
            <a:r>
              <a:rPr lang="en-US" sz="2400" dirty="0" err="1" smtClean="0">
                <a:solidFill>
                  <a:srgbClr val="FF0000"/>
                </a:solidFill>
              </a:rPr>
              <a:t>tidak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berlabel</a:t>
            </a:r>
            <a:r>
              <a:rPr lang="en-US" sz="2400" dirty="0" smtClean="0"/>
              <a:t>, </a:t>
            </a:r>
            <a:r>
              <a:rPr lang="en-US" sz="2400" dirty="0" err="1" smtClean="0"/>
              <a:t>batas</a:t>
            </a:r>
            <a:r>
              <a:rPr lang="en-US" sz="2400" dirty="0" smtClean="0"/>
              <a:t> </a:t>
            </a:r>
            <a:r>
              <a:rPr lang="en-US" sz="2400" dirty="0" err="1" smtClean="0"/>
              <a:t>keputusan</a:t>
            </a:r>
            <a:r>
              <a:rPr lang="en-US" sz="2400" dirty="0" smtClean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0070C0"/>
                </a:solidFill>
              </a:rPr>
              <a:t>garis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</a:rPr>
              <a:t>tegas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800" dirty="0"/>
          </a:p>
          <a:p>
            <a:r>
              <a:rPr lang="en-US" sz="2400" dirty="0" err="1" smtClean="0">
                <a:solidFill>
                  <a:srgbClr val="C00000"/>
                </a:solidFill>
              </a:rPr>
              <a:t>Dua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contoh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positif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di </a:t>
            </a:r>
            <a:r>
              <a:rPr lang="en-US" sz="2400" dirty="0" err="1" smtClean="0"/>
              <a:t>pojok</a:t>
            </a:r>
            <a:r>
              <a:rPr lang="en-US" sz="2400" dirty="0" smtClean="0"/>
              <a:t> </a:t>
            </a:r>
            <a:r>
              <a:rPr lang="en-US" sz="2400" dirty="0" err="1" smtClean="0"/>
              <a:t>kanan</a:t>
            </a:r>
            <a:r>
              <a:rPr lang="en-US" sz="2400" dirty="0" smtClean="0"/>
              <a:t> </a:t>
            </a:r>
            <a:r>
              <a:rPr lang="en-US" sz="2400" dirty="0" err="1" smtClean="0"/>
              <a:t>atas</a:t>
            </a:r>
            <a:r>
              <a:rPr lang="en-US" sz="2400" dirty="0" smtClean="0"/>
              <a:t>, </a:t>
            </a:r>
            <a:r>
              <a:rPr lang="en-US" sz="2400" dirty="0" err="1" smtClean="0"/>
              <a:t>meskipun</a:t>
            </a:r>
            <a:r>
              <a:rPr lang="en-US" sz="2400" dirty="0" smtClean="0"/>
              <a:t> </a:t>
            </a:r>
            <a:r>
              <a:rPr lang="en-US" sz="2400" dirty="0" err="1" smtClean="0"/>
              <a:t>berlaber</a:t>
            </a:r>
            <a:r>
              <a:rPr lang="en-US" sz="2400" dirty="0" smtClean="0"/>
              <a:t>, </a:t>
            </a:r>
            <a:r>
              <a:rPr lang="en-US" sz="2400" dirty="0" err="1" smtClean="0"/>
              <a:t>kemungkinan</a:t>
            </a:r>
            <a:r>
              <a:rPr lang="en-US" sz="2400" dirty="0" smtClean="0"/>
              <a:t> </a:t>
            </a:r>
            <a:r>
              <a:rPr lang="en-US" sz="2400" dirty="0" err="1" smtClean="0"/>
              <a:t>besar</a:t>
            </a:r>
            <a:r>
              <a:rPr lang="en-US" sz="2400" dirty="0" smtClean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noise </a:t>
            </a:r>
            <a:r>
              <a:rPr lang="en-US" sz="2400" dirty="0" err="1" smtClean="0">
                <a:solidFill>
                  <a:srgbClr val="C00000"/>
                </a:solidFill>
              </a:rPr>
              <a:t>atau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666" t="35185" r="25377" b="14444"/>
          <a:stretch/>
        </p:blipFill>
        <p:spPr>
          <a:xfrm>
            <a:off x="5943601" y="2132856"/>
            <a:ext cx="4648200" cy="3469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0326" t="37121" r="17499" b="50147"/>
          <a:stretch/>
        </p:blipFill>
        <p:spPr>
          <a:xfrm>
            <a:off x="9296400" y="2286000"/>
            <a:ext cx="1295401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656803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smtClean="0"/>
              <a:t>Algoritma Data Mining (DM)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342602"/>
            <a:ext cx="11017224" cy="5048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 err="1">
                <a:solidFill>
                  <a:srgbClr val="C00000"/>
                </a:solidFill>
              </a:rPr>
              <a:t>Estimation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(Estimasi):</a:t>
            </a:r>
          </a:p>
          <a:p>
            <a:pPr marL="801687" lvl="1" indent="-514350"/>
            <a:r>
              <a:rPr lang="id-ID" sz="2000" dirty="0"/>
              <a:t>Linear Regression, Neural Network, Support Vector Machine,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Prediction/Forecasting </a:t>
            </a:r>
            <a:r>
              <a:rPr lang="id-ID" dirty="0"/>
              <a:t>(Prediksi/Peramalan):</a:t>
            </a:r>
          </a:p>
          <a:p>
            <a:pPr marL="801687" lvl="1" indent="-514350"/>
            <a:r>
              <a:rPr lang="id-ID" sz="2000" dirty="0"/>
              <a:t>Linear Regression, Neural Network, Support Vector Machine,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err="1">
                <a:solidFill>
                  <a:srgbClr val="C00000"/>
                </a:solidFill>
              </a:rPr>
              <a:t>Classification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(Klasifikasi):</a:t>
            </a:r>
          </a:p>
          <a:p>
            <a:pPr marL="801687" lvl="1" indent="-514350"/>
            <a:r>
              <a:rPr lang="id-ID" sz="2000" dirty="0"/>
              <a:t>Naive Bayes, K-Nearest Neighbor, C4.5, ID3, CART, Linear Discriminant Analysis, </a:t>
            </a:r>
            <a:r>
              <a:rPr lang="en-US" sz="2000" dirty="0"/>
              <a:t>Logistic Regression, </a:t>
            </a:r>
            <a:r>
              <a:rPr lang="id-ID" sz="2000" dirty="0"/>
              <a:t>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Clustering </a:t>
            </a:r>
            <a:r>
              <a:rPr lang="id-ID" dirty="0"/>
              <a:t>(Klastering):</a:t>
            </a:r>
          </a:p>
          <a:p>
            <a:pPr marL="801687" lvl="1" indent="-514350"/>
            <a:r>
              <a:rPr lang="id-ID" sz="2000" dirty="0"/>
              <a:t>K-Means, K-Medoids, Self-Organizing Map (SOM), Fuzzy C-Means,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Association </a:t>
            </a:r>
            <a:r>
              <a:rPr lang="id-ID" dirty="0"/>
              <a:t>(Asosiasi):</a:t>
            </a:r>
          </a:p>
          <a:p>
            <a:pPr marL="801687" lvl="1" indent="-514350"/>
            <a:r>
              <a:rPr lang="id-ID" sz="2000" dirty="0"/>
              <a:t>FP-Growth, A Priori, </a:t>
            </a:r>
            <a:r>
              <a:rPr lang="id-ID" sz="2000" dirty="0" err="1"/>
              <a:t>Coefficient</a:t>
            </a:r>
            <a:r>
              <a:rPr lang="id-ID" sz="2000" dirty="0"/>
              <a:t> of </a:t>
            </a:r>
            <a:r>
              <a:rPr lang="id-ID" sz="2000" dirty="0" err="1"/>
              <a:t>Correlation</a:t>
            </a:r>
            <a:r>
              <a:rPr lang="en-US" sz="2000" dirty="0"/>
              <a:t>, Chi Square, </a:t>
            </a:r>
            <a:r>
              <a:rPr lang="id-ID" sz="2000" dirty="0" err="1"/>
              <a:t>etc</a:t>
            </a:r>
            <a:endParaRPr lang="id-ID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51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t="27508" r="26000" b="30000"/>
          <a:stretch/>
        </p:blipFill>
        <p:spPr bwMode="auto">
          <a:xfrm>
            <a:off x="7653749" y="2063345"/>
            <a:ext cx="4150978" cy="280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681475"/>
            <a:ext cx="8515350" cy="662813"/>
          </a:xfrm>
        </p:spPr>
        <p:txBody>
          <a:bodyPr>
            <a:normAutofit/>
          </a:bodyPr>
          <a:lstStyle/>
          <a:p>
            <a:r>
              <a:rPr lang="id-ID" dirty="0" err="1"/>
              <a:t>Output</a:t>
            </a:r>
            <a:r>
              <a:rPr lang="id-ID" dirty="0"/>
              <a:t>/Pola/Model/</a:t>
            </a:r>
            <a:r>
              <a:rPr lang="id-ID" dirty="0" err="1"/>
              <a:t>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704" y="1393346"/>
            <a:ext cx="7886700" cy="464309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Formula/</a:t>
            </a:r>
            <a:r>
              <a:rPr lang="id-ID" dirty="0" err="1" smtClean="0">
                <a:solidFill>
                  <a:srgbClr val="C00000"/>
                </a:solidFill>
              </a:rPr>
              <a:t>Function</a:t>
            </a:r>
            <a:r>
              <a:rPr lang="id-ID" dirty="0" smtClean="0"/>
              <a:t> (Rumus atau Fungsi Regresi)</a:t>
            </a:r>
          </a:p>
          <a:p>
            <a:pPr lvl="1"/>
            <a:r>
              <a:rPr lang="id-ID" sz="2000" dirty="0"/>
              <a:t>WAKTU TEMPUH = 0.48 + 0.6 JARAK + 0.34 LAMPU + 0.2 PESANAN </a:t>
            </a:r>
          </a:p>
          <a:p>
            <a:pPr lvl="1"/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dirty="0" err="1" smtClean="0"/>
              <a:t>Decision</a:t>
            </a:r>
            <a:r>
              <a:rPr lang="id-ID" dirty="0" smtClean="0"/>
              <a:t> </a:t>
            </a:r>
            <a:r>
              <a:rPr lang="id-ID" dirty="0" err="1" smtClean="0">
                <a:solidFill>
                  <a:srgbClr val="C00000"/>
                </a:solidFill>
              </a:rPr>
              <a:t>Tree</a:t>
            </a:r>
            <a:r>
              <a:rPr lang="id-ID" dirty="0" smtClean="0"/>
              <a:t> (Pohon Keputusan)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Tingkat </a:t>
            </a:r>
            <a:r>
              <a:rPr lang="en-US" dirty="0" err="1" smtClean="0">
                <a:solidFill>
                  <a:srgbClr val="C00000"/>
                </a:solidFill>
              </a:rPr>
              <a:t>Korelasi</a:t>
            </a:r>
            <a:endParaRPr lang="en-US" dirty="0" smtClean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 err="1" smtClean="0">
                <a:solidFill>
                  <a:srgbClr val="C00000"/>
                </a:solidFill>
              </a:rPr>
              <a:t>Rule</a:t>
            </a:r>
            <a:r>
              <a:rPr lang="id-ID" dirty="0" smtClean="0"/>
              <a:t> (Aturan)</a:t>
            </a:r>
          </a:p>
          <a:p>
            <a:pPr lvl="1"/>
            <a:r>
              <a:rPr lang="id-ID" dirty="0" smtClean="0"/>
              <a:t>IF ips3=2.8  THEN </a:t>
            </a:r>
            <a:r>
              <a:rPr lang="id-ID" dirty="0" err="1" smtClean="0"/>
              <a:t>lulustepatwaktu</a:t>
            </a:r>
            <a:r>
              <a:rPr lang="id-ID" dirty="0" smtClean="0"/>
              <a:t/>
            </a:r>
            <a:br>
              <a:rPr lang="id-ID" dirty="0" smtClean="0"/>
            </a:b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err="1" smtClean="0">
                <a:solidFill>
                  <a:srgbClr val="C00000"/>
                </a:solidFill>
              </a:rPr>
              <a:t>Cluster</a:t>
            </a:r>
            <a:r>
              <a:rPr lang="id-ID" dirty="0" smtClean="0"/>
              <a:t> (</a:t>
            </a:r>
            <a:r>
              <a:rPr lang="id-ID" dirty="0" err="1" smtClean="0"/>
              <a:t>Klaster</a:t>
            </a:r>
            <a:r>
              <a:rPr lang="id-ID" dirty="0" smtClean="0"/>
              <a:t>)</a:t>
            </a:r>
          </a:p>
          <a:p>
            <a:pPr lvl="1"/>
            <a:endParaRPr lang="id-ID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43872" y="5360165"/>
            <a:ext cx="2057400" cy="135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38381" y="5333414"/>
            <a:ext cx="2033037" cy="137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0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Sejarah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Penerapan</a:t>
            </a:r>
            <a:r>
              <a:rPr lang="en-US" dirty="0">
                <a:solidFill>
                  <a:srgbClr val="000000"/>
                </a:solidFill>
              </a:rPr>
              <a:t> Data Mining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654969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err="1"/>
              <a:t>Evolution</a:t>
            </a:r>
            <a:r>
              <a:rPr lang="id-ID" dirty="0"/>
              <a:t> of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340768"/>
            <a:ext cx="11233248" cy="535689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Before 1600: </a:t>
            </a:r>
            <a:r>
              <a:rPr lang="en-US" sz="2400" dirty="0">
                <a:solidFill>
                  <a:srgbClr val="C00000"/>
                </a:solidFill>
              </a:rPr>
              <a:t>Empirical science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1600-1950s: </a:t>
            </a:r>
            <a:r>
              <a:rPr lang="en-US" sz="2400" dirty="0">
                <a:solidFill>
                  <a:srgbClr val="C00000"/>
                </a:solidFill>
              </a:rPr>
              <a:t>Theoretical science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Each discipline has grown a </a:t>
            </a:r>
            <a:r>
              <a:rPr lang="en-US" sz="2100" i="1" dirty="0">
                <a:solidFill>
                  <a:srgbClr val="0070C0"/>
                </a:solidFill>
              </a:rPr>
              <a:t>theoretical </a:t>
            </a:r>
            <a:r>
              <a:rPr lang="en-US" sz="2100" dirty="0">
                <a:solidFill>
                  <a:srgbClr val="0070C0"/>
                </a:solidFill>
              </a:rPr>
              <a:t>component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Theoretical models </a:t>
            </a:r>
            <a:r>
              <a:rPr lang="en-US" sz="2100" dirty="0">
                <a:solidFill>
                  <a:srgbClr val="0070C0"/>
                </a:solidFill>
              </a:rPr>
              <a:t>motivate experiments </a:t>
            </a:r>
            <a:r>
              <a:rPr lang="en-US" sz="2100" dirty="0"/>
              <a:t>and generalize understanding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1950s-1990s: </a:t>
            </a:r>
            <a:r>
              <a:rPr lang="en-US" sz="2400" dirty="0">
                <a:solidFill>
                  <a:srgbClr val="C00000"/>
                </a:solidFill>
              </a:rPr>
              <a:t>Computational science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Most disciplines have grown a third, </a:t>
            </a:r>
            <a:r>
              <a:rPr lang="en-US" sz="2100" i="1" dirty="0">
                <a:solidFill>
                  <a:srgbClr val="0070C0"/>
                </a:solidFill>
              </a:rPr>
              <a:t>computational </a:t>
            </a:r>
            <a:r>
              <a:rPr lang="en-US" sz="2100" dirty="0">
                <a:solidFill>
                  <a:srgbClr val="0070C0"/>
                </a:solidFill>
              </a:rPr>
              <a:t>branch </a:t>
            </a:r>
            <a:r>
              <a:rPr lang="en-US" sz="2100" dirty="0"/>
              <a:t>(e.g. empirical, theoretical, and computational ecology, or physics, or linguistics.)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Computational Science traditionally meant simulation. It grew out of our inability to find closed-form </a:t>
            </a:r>
            <a:r>
              <a:rPr lang="en-US" sz="2100" dirty="0">
                <a:solidFill>
                  <a:srgbClr val="0070C0"/>
                </a:solidFill>
              </a:rPr>
              <a:t>solutions for complex mathematical models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1990-now: </a:t>
            </a:r>
            <a:r>
              <a:rPr lang="en-US" sz="2400" dirty="0">
                <a:solidFill>
                  <a:srgbClr val="C00000"/>
                </a:solidFill>
              </a:rPr>
              <a:t>Data science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The </a:t>
            </a:r>
            <a:r>
              <a:rPr lang="en-US" sz="2100" dirty="0">
                <a:solidFill>
                  <a:srgbClr val="0070C0"/>
                </a:solidFill>
              </a:rPr>
              <a:t>flood of data </a:t>
            </a:r>
            <a:r>
              <a:rPr lang="en-US" sz="2100" dirty="0"/>
              <a:t>from new scientific instruments and simulations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The ability to economically store and manage petabytes of data online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The Internet makes all these archives universally accessible </a:t>
            </a:r>
          </a:p>
          <a:p>
            <a:pPr lvl="1">
              <a:lnSpc>
                <a:spcPct val="110000"/>
              </a:lnSpc>
            </a:pPr>
            <a:r>
              <a:rPr lang="en-US" sz="2100" dirty="0">
                <a:solidFill>
                  <a:srgbClr val="0070C0"/>
                </a:solidFill>
              </a:rPr>
              <a:t>Data mining is a major new challenge</a:t>
            </a:r>
            <a:r>
              <a:rPr lang="en-US" sz="2100" dirty="0"/>
              <a:t>!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sz="1600" i="1" dirty="0"/>
              <a:t>Jim Gray and Alex </a:t>
            </a:r>
            <a:r>
              <a:rPr lang="en-US" sz="1600" i="1" dirty="0" err="1"/>
              <a:t>Szalay</a:t>
            </a:r>
            <a:r>
              <a:rPr lang="en-US" sz="1600" i="1" dirty="0"/>
              <a:t>, The World Wide Telescope:</a:t>
            </a:r>
            <a:br>
              <a:rPr lang="en-US" sz="1600" i="1" dirty="0"/>
            </a:br>
            <a:r>
              <a:rPr lang="en-US" sz="1600" i="1" dirty="0"/>
              <a:t>An Archetype for Online Science, Comm. ACM, 45(11): 50-54, Nov. 2002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7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620688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C</a:t>
            </a:r>
            <a:r>
              <a:rPr lang="id-ID" dirty="0" err="1" smtClean="0"/>
              <a:t>ontoh</a:t>
            </a:r>
            <a:r>
              <a:rPr lang="id-ID" dirty="0" smtClean="0"/>
              <a:t> Penerapan Data Mining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340768"/>
            <a:ext cx="11161240" cy="5410200"/>
          </a:xfrm>
        </p:spPr>
        <p:txBody>
          <a:bodyPr>
            <a:normAutofit/>
          </a:bodyPr>
          <a:lstStyle/>
          <a:p>
            <a:r>
              <a:rPr lang="id-ID" sz="2600" dirty="0"/>
              <a:t>Penentuan kelayakan aplikasi peminjaman uang di bank</a:t>
            </a:r>
          </a:p>
          <a:p>
            <a:r>
              <a:rPr lang="id-ID" sz="2600" dirty="0"/>
              <a:t>Penentuan pasokan listrik PLN untuk wilayah Jakarta</a:t>
            </a:r>
          </a:p>
          <a:p>
            <a:r>
              <a:rPr lang="en-US" sz="2600" dirty="0" err="1"/>
              <a:t>Prediksi</a:t>
            </a:r>
            <a:r>
              <a:rPr lang="en-US" sz="2600" dirty="0"/>
              <a:t> profile </a:t>
            </a:r>
            <a:r>
              <a:rPr lang="en-US" sz="2600" dirty="0" err="1"/>
              <a:t>tersangka</a:t>
            </a:r>
            <a:r>
              <a:rPr lang="en-US" sz="2600" dirty="0"/>
              <a:t> </a:t>
            </a:r>
            <a:r>
              <a:rPr lang="en-US" sz="2600" dirty="0" err="1"/>
              <a:t>koruptor</a:t>
            </a:r>
            <a:r>
              <a:rPr lang="en-US" sz="2600" dirty="0"/>
              <a:t> </a:t>
            </a:r>
            <a:r>
              <a:rPr lang="en-US" sz="2600" dirty="0" err="1"/>
              <a:t>dari</a:t>
            </a:r>
            <a:r>
              <a:rPr lang="en-US" sz="2600" dirty="0"/>
              <a:t> data </a:t>
            </a:r>
            <a:r>
              <a:rPr lang="en-US" sz="2600" dirty="0" err="1"/>
              <a:t>pengadilan</a:t>
            </a:r>
            <a:endParaRPr lang="id-ID" sz="2600" dirty="0"/>
          </a:p>
          <a:p>
            <a:r>
              <a:rPr lang="id-ID" sz="2600" dirty="0"/>
              <a:t>Perkiraan harga saham dan tingkat inflasi</a:t>
            </a:r>
          </a:p>
          <a:p>
            <a:r>
              <a:rPr lang="id-ID" sz="2600" dirty="0"/>
              <a:t>Analisis pola belanja pelanggan</a:t>
            </a:r>
          </a:p>
          <a:p>
            <a:r>
              <a:rPr lang="id-ID" sz="2600" dirty="0"/>
              <a:t>Memisahkan minyak mentah dan gas alam</a:t>
            </a:r>
          </a:p>
          <a:p>
            <a:r>
              <a:rPr lang="en-US" sz="2600" dirty="0" err="1"/>
              <a:t>Menentukan</a:t>
            </a:r>
            <a:r>
              <a:rPr lang="en-US" sz="2600" dirty="0"/>
              <a:t> </a:t>
            </a:r>
            <a:r>
              <a:rPr lang="en-US" sz="2600" dirty="0" err="1"/>
              <a:t>kelayakan</a:t>
            </a:r>
            <a:r>
              <a:rPr lang="en-US" sz="2600" dirty="0"/>
              <a:t> </a:t>
            </a:r>
            <a:r>
              <a:rPr lang="en-US" sz="2600" dirty="0" err="1"/>
              <a:t>seseorang</a:t>
            </a:r>
            <a:r>
              <a:rPr lang="en-US" sz="2600" dirty="0"/>
              <a:t> </a:t>
            </a:r>
            <a:r>
              <a:rPr lang="en-US" sz="2600" dirty="0" err="1"/>
              <a:t>dalam</a:t>
            </a:r>
            <a:r>
              <a:rPr lang="en-US" sz="2600" dirty="0"/>
              <a:t> </a:t>
            </a:r>
            <a:r>
              <a:rPr lang="en-US" sz="2600" dirty="0" err="1"/>
              <a:t>kredit</a:t>
            </a:r>
            <a:r>
              <a:rPr lang="en-US" sz="2600" dirty="0"/>
              <a:t> KPR</a:t>
            </a:r>
            <a:endParaRPr lang="id-ID" sz="2600" dirty="0"/>
          </a:p>
          <a:p>
            <a:r>
              <a:rPr lang="id-ID" sz="2600" dirty="0"/>
              <a:t>Penentuan pola pelanggan yang loyal pada perusahaan operator telepon</a:t>
            </a:r>
          </a:p>
          <a:p>
            <a:r>
              <a:rPr lang="id-ID" sz="2600" dirty="0"/>
              <a:t>Deteksi pencucian uang dari transaksi perbankan</a:t>
            </a:r>
          </a:p>
          <a:p>
            <a:r>
              <a:rPr lang="id-ID" sz="2600" dirty="0"/>
              <a:t>Deteksi serangan (</a:t>
            </a:r>
            <a:r>
              <a:rPr lang="id-ID" sz="2600" i="1" dirty="0"/>
              <a:t>intrusion</a:t>
            </a:r>
            <a:r>
              <a:rPr lang="id-ID" sz="2600" dirty="0"/>
              <a:t>) pada suatu jaringan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325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2"/>
            <a:ext cx="8515350" cy="609597"/>
          </a:xfrm>
        </p:spPr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500" t="15185" r="29167" b="3333"/>
          <a:stretch/>
        </p:blipFill>
        <p:spPr>
          <a:xfrm>
            <a:off x="263352" y="260647"/>
            <a:ext cx="4711068" cy="6477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501" t="12963" r="34547" b="2988"/>
          <a:stretch/>
        </p:blipFill>
        <p:spPr>
          <a:xfrm>
            <a:off x="5231904" y="260647"/>
            <a:ext cx="3830022" cy="6477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923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Sebutkan </a:t>
            </a:r>
            <a:r>
              <a:rPr lang="id-ID" dirty="0">
                <a:solidFill>
                  <a:srgbClr val="C00000"/>
                </a:solidFill>
              </a:rPr>
              <a:t>5 peran utama </a:t>
            </a:r>
            <a:r>
              <a:rPr lang="id-ID" dirty="0"/>
              <a:t>data </a:t>
            </a:r>
            <a:r>
              <a:rPr lang="id-ID" dirty="0" err="1"/>
              <a:t>mining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id-ID" dirty="0">
                <a:solidFill>
                  <a:srgbClr val="C00000"/>
                </a:solidFill>
              </a:rPr>
              <a:t>estimasi</a:t>
            </a:r>
            <a:r>
              <a:rPr lang="id-ID" dirty="0"/>
              <a:t> dan </a:t>
            </a:r>
            <a:r>
              <a:rPr lang="id-ID" dirty="0">
                <a:solidFill>
                  <a:srgbClr val="C00000"/>
                </a:solidFill>
              </a:rPr>
              <a:t>prediksi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id-ID" dirty="0">
                <a:solidFill>
                  <a:srgbClr val="C00000"/>
                </a:solidFill>
              </a:rPr>
              <a:t>prediksi </a:t>
            </a:r>
            <a:r>
              <a:rPr lang="id-ID" dirty="0"/>
              <a:t>dan </a:t>
            </a:r>
            <a:r>
              <a:rPr lang="id-ID" dirty="0">
                <a:solidFill>
                  <a:srgbClr val="C00000"/>
                </a:solidFill>
              </a:rPr>
              <a:t>klasifikasi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id-ID" dirty="0">
                <a:solidFill>
                  <a:srgbClr val="C00000"/>
                </a:solidFill>
              </a:rPr>
              <a:t>klasifikasi</a:t>
            </a:r>
            <a:r>
              <a:rPr lang="id-ID" dirty="0"/>
              <a:t> dan </a:t>
            </a:r>
            <a:r>
              <a:rPr lang="id-ID" dirty="0" err="1">
                <a:solidFill>
                  <a:srgbClr val="C00000"/>
                </a:solidFill>
              </a:rPr>
              <a:t>klastering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id-ID" dirty="0" err="1">
                <a:solidFill>
                  <a:srgbClr val="C00000"/>
                </a:solidFill>
              </a:rPr>
              <a:t>klastering</a:t>
            </a:r>
            <a:r>
              <a:rPr lang="id-ID" dirty="0"/>
              <a:t> dan </a:t>
            </a:r>
            <a:r>
              <a:rPr lang="id-ID" dirty="0" err="1">
                <a:solidFill>
                  <a:srgbClr val="C00000"/>
                </a:solidFill>
              </a:rPr>
              <a:t>association</a:t>
            </a:r>
            <a:r>
              <a:rPr lang="id-ID" dirty="0"/>
              <a:t>!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en-US" dirty="0" err="1">
                <a:solidFill>
                  <a:srgbClr val="C00000"/>
                </a:solidFill>
              </a:rPr>
              <a:t>estimasi</a:t>
            </a:r>
            <a:r>
              <a:rPr lang="id-ID" dirty="0"/>
              <a:t> dan </a:t>
            </a:r>
            <a:r>
              <a:rPr lang="en-US" dirty="0" err="1">
                <a:solidFill>
                  <a:srgbClr val="C00000"/>
                </a:solidFill>
              </a:rPr>
              <a:t>klasifikasi</a:t>
            </a:r>
            <a:r>
              <a:rPr lang="id-ID" dirty="0"/>
              <a:t>!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en-US" dirty="0" err="1">
                <a:solidFill>
                  <a:srgbClr val="C00000"/>
                </a:solidFill>
              </a:rPr>
              <a:t>estimasi</a:t>
            </a:r>
            <a:r>
              <a:rPr lang="id-ID" dirty="0"/>
              <a:t> dan </a:t>
            </a:r>
            <a:r>
              <a:rPr lang="en-US" dirty="0" err="1">
                <a:solidFill>
                  <a:srgbClr val="C00000"/>
                </a:solidFill>
              </a:rPr>
              <a:t>klastering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id-ID" dirty="0" err="1">
                <a:solidFill>
                  <a:srgbClr val="C00000"/>
                </a:solidFill>
              </a:rPr>
              <a:t>supervised</a:t>
            </a:r>
            <a:r>
              <a:rPr lang="id-ID" dirty="0"/>
              <a:t> dan </a:t>
            </a:r>
            <a:r>
              <a:rPr lang="id-ID" dirty="0" err="1">
                <a:solidFill>
                  <a:srgbClr val="C00000"/>
                </a:solidFill>
              </a:rPr>
              <a:t>unsupervised</a:t>
            </a:r>
            <a:r>
              <a:rPr lang="id-ID" dirty="0"/>
              <a:t> </a:t>
            </a:r>
            <a:r>
              <a:rPr lang="id-ID" dirty="0" err="1"/>
              <a:t>learning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Sebutkan </a:t>
            </a:r>
            <a:r>
              <a:rPr lang="id-ID" dirty="0">
                <a:solidFill>
                  <a:srgbClr val="C00000"/>
                </a:solidFill>
              </a:rPr>
              <a:t>tahapan utama proses </a:t>
            </a:r>
            <a:r>
              <a:rPr lang="id-ID" dirty="0"/>
              <a:t>data </a:t>
            </a:r>
            <a:r>
              <a:rPr lang="id-ID" dirty="0" err="1"/>
              <a:t>mining</a:t>
            </a:r>
            <a:r>
              <a:rPr lang="id-ID" dirty="0" smtClean="0"/>
              <a:t>!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96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Kebudiluhuran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371600"/>
            <a:ext cx="9793088" cy="53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7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Data Mining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estimasi</a:t>
            </a:r>
            <a:r>
              <a:rPr lang="en-US" dirty="0" smtClean="0"/>
              <a:t>, </a:t>
            </a:r>
            <a:r>
              <a:rPr lang="en-US" dirty="0" err="1" smtClean="0"/>
              <a:t>prediksi</a:t>
            </a:r>
            <a:r>
              <a:rPr lang="en-US" dirty="0" smtClean="0"/>
              <a:t>, </a:t>
            </a:r>
            <a:r>
              <a:rPr lang="en-US" dirty="0" err="1" smtClean="0"/>
              <a:t>klasifikasi</a:t>
            </a:r>
            <a:r>
              <a:rPr lang="en-US" dirty="0" smtClean="0"/>
              <a:t>, </a:t>
            </a:r>
            <a:r>
              <a:rPr lang="en-US" dirty="0" err="1" smtClean="0"/>
              <a:t>klastering</a:t>
            </a:r>
            <a:r>
              <a:rPr lang="en-US" dirty="0" smtClean="0"/>
              <a:t>, </a:t>
            </a:r>
            <a:r>
              <a:rPr lang="en-US" dirty="0" err="1" smtClean="0"/>
              <a:t>asosiasi</a:t>
            </a:r>
            <a:endParaRPr lang="en-US" dirty="0" smtClean="0"/>
          </a:p>
          <a:p>
            <a:r>
              <a:rPr lang="en-US" dirty="0" err="1" smtClean="0"/>
              <a:t>Metode</a:t>
            </a:r>
            <a:r>
              <a:rPr lang="en-US" dirty="0" smtClean="0"/>
              <a:t> Learning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 Data Mining:</a:t>
            </a:r>
          </a:p>
          <a:p>
            <a:pPr lvl="1"/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Unsupervised Learning</a:t>
            </a:r>
          </a:p>
          <a:p>
            <a:pPr lvl="1"/>
            <a:r>
              <a:rPr lang="en-US" dirty="0"/>
              <a:t>Semi-Supervised </a:t>
            </a:r>
            <a:r>
              <a:rPr lang="en-US" dirty="0" smtClean="0"/>
              <a:t>Learning</a:t>
            </a:r>
          </a:p>
          <a:p>
            <a:r>
              <a:rPr lang="en-US" dirty="0" smtClean="0"/>
              <a:t>Output yang </a:t>
            </a:r>
            <a:r>
              <a:rPr lang="en-US" dirty="0" err="1" smtClean="0"/>
              <a:t>dihasilkan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proses Data Mining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, tree, </a:t>
            </a:r>
            <a:r>
              <a:rPr lang="en-US" dirty="0" err="1" smtClean="0"/>
              <a:t>aturan</a:t>
            </a:r>
            <a:r>
              <a:rPr lang="en-US" dirty="0" smtClean="0"/>
              <a:t>, </a:t>
            </a:r>
            <a:r>
              <a:rPr lang="en-US" dirty="0" err="1" smtClean="0"/>
              <a:t>klaster</a:t>
            </a:r>
            <a:r>
              <a:rPr lang="en-US" dirty="0" smtClean="0"/>
              <a:t>, </a:t>
            </a:r>
            <a:r>
              <a:rPr lang="en-US" dirty="0" err="1" smtClean="0"/>
              <a:t>tingkat</a:t>
            </a:r>
            <a:r>
              <a:rPr lang="en-US" dirty="0" smtClean="0"/>
              <a:t> </a:t>
            </a:r>
            <a:r>
              <a:rPr lang="en-US" dirty="0" err="1" smtClean="0"/>
              <a:t>korelasi</a:t>
            </a:r>
            <a:endParaRPr lang="en-US" dirty="0"/>
          </a:p>
          <a:p>
            <a:pPr lvl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7302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 smtClean="0"/>
              <a:t>SELESAI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Indikator</a:t>
            </a:r>
            <a:r>
              <a:rPr lang="en-US" dirty="0" smtClean="0"/>
              <a:t> 9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Kebudiluhuran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343690"/>
            <a:ext cx="10475912" cy="54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360" y="620689"/>
            <a:ext cx="10363200" cy="720080"/>
          </a:xfrm>
        </p:spPr>
        <p:txBody>
          <a:bodyPr>
            <a:normAutofit/>
          </a:bodyPr>
          <a:lstStyle/>
          <a:p>
            <a:r>
              <a:rPr lang="en-US" dirty="0" smtClean="0"/>
              <a:t>P</a:t>
            </a:r>
            <a:r>
              <a:rPr lang="id-ID" dirty="0" err="1"/>
              <a:t>eng</a:t>
            </a:r>
            <a:r>
              <a:rPr lang="en-US" dirty="0" err="1"/>
              <a:t>antar</a:t>
            </a:r>
            <a:r>
              <a:rPr lang="id-ID" dirty="0"/>
              <a:t> Data Mining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n-NO" dirty="0"/>
              <a:t>1.1 Apa itu Data Mining?</a:t>
            </a:r>
          </a:p>
          <a:p>
            <a:r>
              <a:rPr lang="nn-NO" dirty="0"/>
              <a:t>1.2 Peran Utama dan Metode Data Mining</a:t>
            </a:r>
          </a:p>
          <a:p>
            <a:r>
              <a:rPr lang="en-US" dirty="0"/>
              <a:t>1.3 </a:t>
            </a:r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Data Mining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61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14" y="607586"/>
            <a:ext cx="8515350" cy="688935"/>
          </a:xfrm>
        </p:spPr>
        <p:txBody>
          <a:bodyPr>
            <a:normAutofit/>
          </a:bodyPr>
          <a:lstStyle/>
          <a:p>
            <a:r>
              <a:rPr lang="en-US" dirty="0" err="1" smtClean="0"/>
              <a:t>Manusia</a:t>
            </a:r>
            <a:r>
              <a:rPr lang="en-US" dirty="0" smtClean="0"/>
              <a:t> </a:t>
            </a:r>
            <a:r>
              <a:rPr lang="en-US" dirty="0" err="1" smtClean="0"/>
              <a:t>Memproduksi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456" y="1354518"/>
            <a:ext cx="5239226" cy="49474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d-ID" dirty="0" smtClean="0"/>
              <a:t>Manusia</a:t>
            </a:r>
            <a:r>
              <a:rPr lang="en-US" dirty="0" smtClean="0"/>
              <a:t> </a:t>
            </a:r>
            <a:r>
              <a:rPr lang="id-ID" dirty="0" smtClean="0"/>
              <a:t>memproduksi </a:t>
            </a:r>
            <a:r>
              <a:rPr lang="en-US" dirty="0" err="1" smtClean="0"/>
              <a:t>beragam</a:t>
            </a:r>
            <a:r>
              <a:rPr lang="en-US" dirty="0" smtClean="0"/>
              <a:t> </a:t>
            </a:r>
            <a:r>
              <a:rPr lang="id-ID" dirty="0" smtClean="0"/>
              <a:t>data </a:t>
            </a:r>
            <a:r>
              <a:rPr lang="id-ID" dirty="0"/>
              <a:t>yang </a:t>
            </a:r>
            <a:r>
              <a:rPr lang="en-US" dirty="0" err="1" smtClean="0">
                <a:solidFill>
                  <a:srgbClr val="C00000"/>
                </a:solidFill>
              </a:rPr>
              <a:t>jumlah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dan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ukurannya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id-ID" dirty="0" smtClean="0">
                <a:solidFill>
                  <a:srgbClr val="C00000"/>
                </a:solidFill>
              </a:rPr>
              <a:t>sangat besar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Astronomi</a:t>
            </a:r>
            <a:endParaRPr lang="en-US" dirty="0" smtClean="0"/>
          </a:p>
          <a:p>
            <a:pPr lvl="1"/>
            <a:r>
              <a:rPr lang="id-ID" dirty="0" smtClean="0"/>
              <a:t>Bisnis</a:t>
            </a:r>
            <a:endParaRPr lang="en-US" dirty="0" smtClean="0"/>
          </a:p>
          <a:p>
            <a:pPr lvl="1"/>
            <a:r>
              <a:rPr lang="id-ID" dirty="0" smtClean="0"/>
              <a:t>Kedokteran</a:t>
            </a:r>
            <a:endParaRPr lang="en-US" dirty="0" smtClean="0"/>
          </a:p>
          <a:p>
            <a:pPr lvl="1"/>
            <a:r>
              <a:rPr lang="id-ID" dirty="0" smtClean="0"/>
              <a:t>Ekonomi</a:t>
            </a:r>
            <a:endParaRPr lang="en-US" dirty="0" smtClean="0"/>
          </a:p>
          <a:p>
            <a:pPr lvl="1"/>
            <a:r>
              <a:rPr lang="id-ID" dirty="0" smtClean="0"/>
              <a:t>Olahraga</a:t>
            </a:r>
            <a:endParaRPr lang="en-US" dirty="0" smtClean="0"/>
          </a:p>
          <a:p>
            <a:pPr lvl="1"/>
            <a:r>
              <a:rPr lang="en-US" dirty="0" err="1" smtClean="0"/>
              <a:t>Cuaca</a:t>
            </a:r>
            <a:endParaRPr lang="en-US" dirty="0" smtClean="0"/>
          </a:p>
          <a:p>
            <a:pPr lvl="1"/>
            <a:r>
              <a:rPr lang="en-US" dirty="0" smtClean="0"/>
              <a:t>Financial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071989" y="6629400"/>
            <a:ext cx="2057400" cy="21227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50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55" y="1315592"/>
            <a:ext cx="3167458" cy="211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117" y="2457879"/>
            <a:ext cx="3485719" cy="214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49" y="3581400"/>
            <a:ext cx="2647474" cy="243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49" y="4109538"/>
            <a:ext cx="3352180" cy="243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0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2B48234-7EF0-49E3-9C8F-863EC8A08DC4}"/>
  <p:tag name="GENSWF_ADVANCE_TIME" val="5"/>
  <p:tag name="TIMING" val="|5"/>
  <p:tag name="ISPRING_CUSTOM_TIMING_US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4C4DB88-133D-4DDE-8C57-F5A920F914A2}"/>
  <p:tag name="GENSWF_ADVANCE_TIME" val="5"/>
  <p:tag name="TIMING" val="|5"/>
  <p:tag name="ISPRING_CUSTOM_TIMING_USED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710670E-C47C-4647-941F-CBA0708007A4}"/>
  <p:tag name="GENSWF_ADVANCE_TIME" val="5"/>
  <p:tag name="TIMING" val="|5"/>
  <p:tag name="ISPRING_CUSTOM_TIMING_US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8.888"/>
  <p:tag name="ISPRING_SLIDE_ID" val="{89AD232B-2CF5-4C1E-A16A-DB6E7EB85BD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9.24"/>
  <p:tag name="ISPRING_SLIDE_ID" val="{25704693-8C06-4862-B569-BB6406C1941A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3.517"/>
  <p:tag name="ISPRING_SLIDE_ID" val="{D5E8EA8A-CB5D-4B72-8BB5-852E170097C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1.968"/>
  <p:tag name="ISPRING_SLIDE_ID" val="{640D604C-6E0F-45DF-87CF-C2900A3E00DF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FBDDE193-8FEA-4E5B-BA42-867CBF543ACC}"/>
  <p:tag name="GENSWF_ADVANCE_TIME" val="5"/>
  <p:tag name="TIMING" val="|5"/>
  <p:tag name="ISPRING_CUSTOM_TIMING_USED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836B6E9-34B8-451F-A4DB-AAB04842C7E5}"/>
  <p:tag name="GENSWF_ADVANCE_TIME" val="5"/>
  <p:tag name="TIMING" val="|5"/>
  <p:tag name="ISPRING_CUSTOM_TIMING_USED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836B6E9-34B8-451F-A4DB-AAB04842C7E5}"/>
  <p:tag name="GENSWF_ADVANCE_TIME" val="5"/>
  <p:tag name="TIMING" val="|5"/>
  <p:tag name="ISPRING_CUSTOM_TIMING_USED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6.66"/>
  <p:tag name="ISPRING_SLIDE_ID" val="{DAD440D6-44B0-4DFF-BA4F-C153D47596F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0.849"/>
  <p:tag name="ISPRING_SLIDE_ID" val="{1D983B8F-B4BF-4ECE-8DE5-077674A6785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836B6E9-34B8-451F-A4DB-AAB04842C7E5}"/>
  <p:tag name="GENSWF_ADVANCE_TIME" val="5"/>
  <p:tag name="TIMING" val="|5"/>
  <p:tag name="ISPRING_CUSTOM_TIMING_USED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6.66"/>
  <p:tag name="ISPRING_SLIDE_ID" val="{DAD440D6-44B0-4DFF-BA4F-C153D47596F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0A5B97C-F454-45E3-B6E4-59305876D2A7}"/>
  <p:tag name="GENSWF_ADVANCE_TIME" val="5"/>
  <p:tag name="TIMING" val="|5"/>
  <p:tag name="ISPRING_CUSTOM_TIMING_USED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5EBB0D0-1962-4D38-BE2A-FF573FB94F63}"/>
  <p:tag name="GENSWF_ADVANCE_TIME" val="5"/>
  <p:tag name="TIMING" val="|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6.66"/>
  <p:tag name="ISPRING_SLIDE_ID" val="{DAD440D6-44B0-4DFF-BA4F-C153D47596F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982"/>
  <p:tag name="ISPRING_SLIDE_ID" val="{40EA269F-7CC5-4802-830A-F30DE79DEB6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77.629"/>
  <p:tag name="ISPRING_SLIDE_ID" val="{66CCD7B4-6C6D-4BBF-A0A2-31FDA1F26E6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03408C9-6989-4211-BC72-5094617CF0E1}"/>
  <p:tag name="GENSWF_ADVANCE_TIME" val="5"/>
  <p:tag name="TIMING" val="|5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52.846"/>
  <p:tag name="ISPRING_SLIDE_ID" val="{78FEBBCF-B850-4821-99DB-7D583ED436D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57.269"/>
  <p:tag name="ISPRING_SLIDE_ID" val="{0EDABBBC-4569-43D3-867F-7E3F8A4F2D0D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C519F44-D28A-41C6-A38E-F854DC661FCB}"/>
  <p:tag name="GENSWF_ADVANCE_TIME" val="5"/>
  <p:tag name="TIMING" val="|5"/>
  <p:tag name="ISPRING_CUSTOM_TIMING_USED" val="1"/>
</p:tagLst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7464</TotalTime>
  <Words>2528</Words>
  <Application>Microsoft Office PowerPoint</Application>
  <PresentationFormat>Widescreen</PresentationFormat>
  <Paragraphs>788</Paragraphs>
  <Slides>61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9" baseType="lpstr">
      <vt:lpstr>MS PGothic</vt:lpstr>
      <vt:lpstr>Arial</vt:lpstr>
      <vt:lpstr>Bebas Neue</vt:lpstr>
      <vt:lpstr>Calibri</vt:lpstr>
      <vt:lpstr>Calibri Light</vt:lpstr>
      <vt:lpstr>Gothic</vt:lpstr>
      <vt:lpstr>Lato</vt:lpstr>
      <vt:lpstr>Lucidasans</vt:lpstr>
      <vt:lpstr>MS Mincho</vt:lpstr>
      <vt:lpstr>Symbol</vt:lpstr>
      <vt:lpstr>Tahoma</vt:lpstr>
      <vt:lpstr>Times New Roman</vt:lpstr>
      <vt:lpstr>Utopia</vt:lpstr>
      <vt:lpstr>Verdana</vt:lpstr>
      <vt:lpstr>Wingdings</vt:lpstr>
      <vt:lpstr>powerpoint-template-apr7</vt:lpstr>
      <vt:lpstr>3_Custom Design</vt:lpstr>
      <vt:lpstr>Image</vt:lpstr>
      <vt:lpstr>FAKULTAS TEKNOLOGI INFORMASI</vt:lpstr>
      <vt:lpstr>PowerPoint Presentation</vt:lpstr>
      <vt:lpstr>KEBUDILUHURAN DAN pengenalan penambangan data</vt:lpstr>
      <vt:lpstr>Tujuan Pembelajaran</vt:lpstr>
      <vt:lpstr>Topik Pembahasan</vt:lpstr>
      <vt:lpstr>9 Nilai Kebudiluhuran</vt:lpstr>
      <vt:lpstr>Indikator 9 Nilai Kebudiluhuran</vt:lpstr>
      <vt:lpstr>Pengantar Data Mining</vt:lpstr>
      <vt:lpstr>Manusia Memproduksi Data</vt:lpstr>
      <vt:lpstr>Pertumbuhan Data</vt:lpstr>
      <vt:lpstr>Perubahan Kultur dan Perilaku</vt:lpstr>
      <vt:lpstr>Datangnya Tsunami Data</vt:lpstr>
      <vt:lpstr>Mengapa Data Mining?</vt:lpstr>
      <vt:lpstr>Apa itu Data Mining?</vt:lpstr>
      <vt:lpstr>Apa itu Data Mining?</vt:lpstr>
      <vt:lpstr>Apa Itu Data Mining?</vt:lpstr>
      <vt:lpstr>Definisi Data Mining</vt:lpstr>
      <vt:lpstr>Data - Informasi – Pengetahuan</vt:lpstr>
      <vt:lpstr>Data - Informasi – Pengetahuan</vt:lpstr>
      <vt:lpstr>Data - Informasi – Pengetahuan</vt:lpstr>
      <vt:lpstr>Data - Informasi – Pengetahuan - Kebijakan</vt:lpstr>
      <vt:lpstr>Data Mining pada Business Intelligence </vt:lpstr>
      <vt:lpstr>Hubungan dengan Berbagai Bidang</vt:lpstr>
      <vt:lpstr>Masalah-Masalah di Data Mining</vt:lpstr>
      <vt:lpstr>Dataset (Himpunan Data)</vt:lpstr>
      <vt:lpstr>PowerPoint Presentation</vt:lpstr>
      <vt:lpstr>Jenis Atribut</vt:lpstr>
      <vt:lpstr>Tipe Data</vt:lpstr>
      <vt:lpstr>Peran Utama Data Mining</vt:lpstr>
      <vt:lpstr>1. Estimasi Waktu Pengiriman Pizza</vt:lpstr>
      <vt:lpstr>Contoh: Estimasi Performansi CPU</vt:lpstr>
      <vt:lpstr>Output/Pola/Model/Knowledge</vt:lpstr>
      <vt:lpstr>2. Prediksi Harga Saham</vt:lpstr>
      <vt:lpstr>PowerPoint Presentation</vt:lpstr>
      <vt:lpstr>3. Klasifikasi Kelulusan Mahasiswa </vt:lpstr>
      <vt:lpstr>Pengetahuan Berupa Pohon Keputusan</vt:lpstr>
      <vt:lpstr>Contoh: Rekomendasi Main Golf</vt:lpstr>
      <vt:lpstr>Contoh: Rekomendasi Main Golf</vt:lpstr>
      <vt:lpstr>Contoh: Rekomendasi Contact Lens</vt:lpstr>
      <vt:lpstr>Contoh: Rekomendasi Contact Lens</vt:lpstr>
      <vt:lpstr>4. Klastering Bunga Iris</vt:lpstr>
      <vt:lpstr>Pengetahuan Berupa Klaster</vt:lpstr>
      <vt:lpstr>5. Aturan Asosiasi Pembelian Barang</vt:lpstr>
      <vt:lpstr>Pengetahuan Berupa Aturan Asosiasi</vt:lpstr>
      <vt:lpstr>Contoh Aturan Asosiasi</vt:lpstr>
      <vt:lpstr>Metode Learning Pada Algoritma DM</vt:lpstr>
      <vt:lpstr>1. Supervised Learning</vt:lpstr>
      <vt:lpstr>Dataset dengan Class</vt:lpstr>
      <vt:lpstr>2. Unsupervised Learning</vt:lpstr>
      <vt:lpstr>Dataset tanpa Class</vt:lpstr>
      <vt:lpstr>3. Semi-Supervised Learning</vt:lpstr>
      <vt:lpstr>3. Semi-Supervised Learning</vt:lpstr>
      <vt:lpstr>Algoritma Data Mining (DM)</vt:lpstr>
      <vt:lpstr>Output/Pola/Model/Knowledge</vt:lpstr>
      <vt:lpstr>Sejarah dan Penerapan Data Mining</vt:lpstr>
      <vt:lpstr>Evolution of Sciences</vt:lpstr>
      <vt:lpstr>Contoh Penerapan Data Mining</vt:lpstr>
      <vt:lpstr>PowerPoint Presentation</vt:lpstr>
      <vt:lpstr>Latihan</vt:lpstr>
      <vt:lpstr>Kesimpulan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380</cp:revision>
  <dcterms:created xsi:type="dcterms:W3CDTF">2011-05-21T14:11:58Z</dcterms:created>
  <dcterms:modified xsi:type="dcterms:W3CDTF">2020-09-22T01:24:48Z</dcterms:modified>
</cp:coreProperties>
</file>